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97" r:id="rId5"/>
    <p:sldId id="298" r:id="rId6"/>
    <p:sldId id="264" r:id="rId7"/>
    <p:sldId id="261" r:id="rId8"/>
    <p:sldId id="299" r:id="rId9"/>
    <p:sldId id="300" r:id="rId10"/>
    <p:sldId id="270" r:id="rId11"/>
    <p:sldId id="294" r:id="rId12"/>
    <p:sldId id="275" r:id="rId13"/>
    <p:sldId id="291" r:id="rId14"/>
    <p:sldId id="284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C050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8" autoAdjust="0"/>
    <p:restoredTop sz="94660"/>
  </p:normalViewPr>
  <p:slideViewPr>
    <p:cSldViewPr snapToGrid="0">
      <p:cViewPr>
        <p:scale>
          <a:sx n="75" d="100"/>
          <a:sy n="75" d="100"/>
        </p:scale>
        <p:origin x="126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6BC13-AAD2-4251-9902-3DC50C5135DC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055CD-CC8A-4B15-A7BB-6555E594FE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13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30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34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36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29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41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15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41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784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23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17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615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22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FA24-FEEF-4F23-B9F1-AABA098B7E5C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D240-D1B3-4253-A8BE-A1E2C7BE48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FA24-FEEF-4F23-B9F1-AABA098B7E5C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D240-D1B3-4253-A8BE-A1E2C7BE48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FA24-FEEF-4F23-B9F1-AABA098B7E5C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D240-D1B3-4253-A8BE-A1E2C7BE48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FA24-FEEF-4F23-B9F1-AABA098B7E5C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D240-D1B3-4253-A8BE-A1E2C7BE48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FA24-FEEF-4F23-B9F1-AABA098B7E5C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D240-D1B3-4253-A8BE-A1E2C7BE48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FA24-FEEF-4F23-B9F1-AABA098B7E5C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D240-D1B3-4253-A8BE-A1E2C7BE48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FA24-FEEF-4F23-B9F1-AABA098B7E5C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D240-D1B3-4253-A8BE-A1E2C7BE48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FA24-FEEF-4F23-B9F1-AABA098B7E5C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D240-D1B3-4253-A8BE-A1E2C7BE48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FA24-FEEF-4F23-B9F1-AABA098B7E5C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D240-D1B3-4253-A8BE-A1E2C7BE48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FA24-FEEF-4F23-B9F1-AABA098B7E5C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D240-D1B3-4253-A8BE-A1E2C7BE48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FA24-FEEF-4F23-B9F1-AABA098B7E5C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D240-D1B3-4253-A8BE-A1E2C7BE48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0"/>
            <a:r>
              <a:rPr lang="zh-CN" altLang="en-US"/>
              <a:t>第二级</a:t>
            </a:r>
          </a:p>
          <a:p>
            <a:pPr lvl="0"/>
            <a:r>
              <a:rPr lang="zh-CN" altLang="en-US"/>
              <a:t>第三级</a:t>
            </a:r>
          </a:p>
          <a:p>
            <a:pPr lvl="0"/>
            <a:r>
              <a:rPr lang="zh-CN" altLang="en-US"/>
              <a:t>第四级</a:t>
            </a:r>
          </a:p>
          <a:p>
            <a:pPr lvl="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2022/7/17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NULL" TargetMode="Externa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microsoft.com/office/2007/relationships/media" Target="../media/media2.mp3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79332" y="1940463"/>
            <a:ext cx="2851220" cy="244304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57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椭圆 58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842171" y="3983390"/>
            <a:ext cx="819614" cy="7022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70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椭圆 71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507241" y="2200978"/>
            <a:ext cx="282390" cy="24196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" name="同心圆 73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椭圆 74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615552" y="856738"/>
            <a:ext cx="718055" cy="61525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" name="同心圆 78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椭圆 79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952652" y="1760193"/>
            <a:ext cx="343725" cy="2945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83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椭圆 84"/>
            <p:cNvSpPr/>
            <p:nvPr/>
          </p:nvSpPr>
          <p:spPr>
            <a:xfrm>
              <a:off x="392114" y="760414"/>
              <a:ext cx="3825873" cy="3825873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76404" y="4551523"/>
            <a:ext cx="218415" cy="18714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112665" y="1179772"/>
            <a:ext cx="569203" cy="487718"/>
            <a:chOff x="5252030" y="2008764"/>
            <a:chExt cx="809336" cy="809336"/>
          </a:xfrm>
          <a:solidFill>
            <a:srgbClr val="0070C0"/>
          </a:solidFill>
        </p:grpSpPr>
        <p:sp>
          <p:nvSpPr>
            <p:cNvPr id="29" name="椭圆 101"/>
            <p:cNvSpPr/>
            <p:nvPr/>
          </p:nvSpPr>
          <p:spPr>
            <a:xfrm>
              <a:off x="5252030" y="2008764"/>
              <a:ext cx="809336" cy="80933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椭圆 102"/>
            <p:cNvSpPr/>
            <p:nvPr/>
          </p:nvSpPr>
          <p:spPr>
            <a:xfrm>
              <a:off x="5269270" y="2029388"/>
              <a:ext cx="769580" cy="769580"/>
            </a:xfrm>
            <a:prstGeom prst="hexagon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84664" y="2164900"/>
            <a:ext cx="1146259" cy="982165"/>
            <a:chOff x="5252030" y="2008764"/>
            <a:chExt cx="809336" cy="809336"/>
          </a:xfrm>
          <a:solidFill>
            <a:srgbClr val="0070C0"/>
          </a:solidFill>
        </p:grpSpPr>
        <p:sp>
          <p:nvSpPr>
            <p:cNvPr id="32" name="椭圆 107"/>
            <p:cNvSpPr/>
            <p:nvPr/>
          </p:nvSpPr>
          <p:spPr>
            <a:xfrm>
              <a:off x="5252030" y="2008764"/>
              <a:ext cx="809336" cy="80933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椭圆 108"/>
            <p:cNvSpPr/>
            <p:nvPr/>
          </p:nvSpPr>
          <p:spPr>
            <a:xfrm>
              <a:off x="5269270" y="2029388"/>
              <a:ext cx="769580" cy="769580"/>
            </a:xfrm>
            <a:prstGeom prst="hexagon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24108" y="4032944"/>
            <a:ext cx="444479" cy="380849"/>
            <a:chOff x="5252030" y="2008764"/>
            <a:chExt cx="809336" cy="809336"/>
          </a:xfrm>
          <a:solidFill>
            <a:srgbClr val="0070C0"/>
          </a:solidFill>
        </p:grpSpPr>
        <p:sp>
          <p:nvSpPr>
            <p:cNvPr id="35" name="椭圆 110"/>
            <p:cNvSpPr/>
            <p:nvPr/>
          </p:nvSpPr>
          <p:spPr>
            <a:xfrm>
              <a:off x="5252030" y="2008764"/>
              <a:ext cx="809336" cy="80933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椭圆 111"/>
            <p:cNvSpPr/>
            <p:nvPr/>
          </p:nvSpPr>
          <p:spPr>
            <a:xfrm>
              <a:off x="5269270" y="2029388"/>
              <a:ext cx="769580" cy="769580"/>
            </a:xfrm>
            <a:prstGeom prst="hexagon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114411" y="3738845"/>
            <a:ext cx="221831" cy="190075"/>
            <a:chOff x="5252030" y="2008764"/>
            <a:chExt cx="809336" cy="809336"/>
          </a:xfrm>
          <a:solidFill>
            <a:srgbClr val="0070C0"/>
          </a:solidFill>
        </p:grpSpPr>
        <p:sp>
          <p:nvSpPr>
            <p:cNvPr id="38" name="椭圆 113"/>
            <p:cNvSpPr/>
            <p:nvPr/>
          </p:nvSpPr>
          <p:spPr>
            <a:xfrm>
              <a:off x="5252030" y="2008764"/>
              <a:ext cx="809336" cy="80933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椭圆 114"/>
            <p:cNvSpPr/>
            <p:nvPr/>
          </p:nvSpPr>
          <p:spPr>
            <a:xfrm>
              <a:off x="5269270" y="2029388"/>
              <a:ext cx="769580" cy="769580"/>
            </a:xfrm>
            <a:prstGeom prst="hexagon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176404" y="1729689"/>
            <a:ext cx="221831" cy="190075"/>
            <a:chOff x="5252030" y="2008764"/>
            <a:chExt cx="809336" cy="809336"/>
          </a:xfrm>
          <a:solidFill>
            <a:srgbClr val="0070C0"/>
          </a:solidFill>
        </p:grpSpPr>
        <p:sp>
          <p:nvSpPr>
            <p:cNvPr id="41" name="椭圆 116"/>
            <p:cNvSpPr/>
            <p:nvPr/>
          </p:nvSpPr>
          <p:spPr>
            <a:xfrm>
              <a:off x="5252030" y="2008764"/>
              <a:ext cx="809336" cy="80933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椭圆 117"/>
            <p:cNvSpPr/>
            <p:nvPr/>
          </p:nvSpPr>
          <p:spPr>
            <a:xfrm>
              <a:off x="5269270" y="2029388"/>
              <a:ext cx="769580" cy="769580"/>
            </a:xfrm>
            <a:prstGeom prst="hexagon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663632" y="4947802"/>
            <a:ext cx="521588" cy="446920"/>
            <a:chOff x="5252030" y="2008764"/>
            <a:chExt cx="809336" cy="809336"/>
          </a:xfrm>
          <a:solidFill>
            <a:srgbClr val="0070C0"/>
          </a:solidFill>
        </p:grpSpPr>
        <p:sp>
          <p:nvSpPr>
            <p:cNvPr id="44" name="椭圆 119"/>
            <p:cNvSpPr/>
            <p:nvPr/>
          </p:nvSpPr>
          <p:spPr>
            <a:xfrm>
              <a:off x="5252030" y="2008764"/>
              <a:ext cx="809336" cy="80933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椭圆 120"/>
            <p:cNvSpPr/>
            <p:nvPr/>
          </p:nvSpPr>
          <p:spPr>
            <a:xfrm>
              <a:off x="5269270" y="2029388"/>
              <a:ext cx="769580" cy="769580"/>
            </a:xfrm>
            <a:prstGeom prst="hexagon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333607" y="1747330"/>
            <a:ext cx="164925" cy="141315"/>
            <a:chOff x="5252030" y="2008764"/>
            <a:chExt cx="809336" cy="809336"/>
          </a:xfrm>
          <a:solidFill>
            <a:srgbClr val="0070C0"/>
          </a:solidFill>
        </p:grpSpPr>
        <p:sp>
          <p:nvSpPr>
            <p:cNvPr id="47" name="椭圆 122"/>
            <p:cNvSpPr/>
            <p:nvPr/>
          </p:nvSpPr>
          <p:spPr>
            <a:xfrm>
              <a:off x="5252030" y="2008764"/>
              <a:ext cx="809336" cy="80933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椭圆 123"/>
            <p:cNvSpPr/>
            <p:nvPr/>
          </p:nvSpPr>
          <p:spPr>
            <a:xfrm>
              <a:off x="5269270" y="2029388"/>
              <a:ext cx="769580" cy="769580"/>
            </a:xfrm>
            <a:prstGeom prst="hexagon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858338" y="2394307"/>
            <a:ext cx="444479" cy="380849"/>
            <a:chOff x="5252030" y="2008764"/>
            <a:chExt cx="809336" cy="809336"/>
          </a:xfrm>
          <a:solidFill>
            <a:srgbClr val="0070C0"/>
          </a:solidFill>
        </p:grpSpPr>
        <p:sp>
          <p:nvSpPr>
            <p:cNvPr id="50" name="椭圆 125"/>
            <p:cNvSpPr/>
            <p:nvPr/>
          </p:nvSpPr>
          <p:spPr>
            <a:xfrm>
              <a:off x="5252030" y="2008764"/>
              <a:ext cx="809336" cy="80933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椭圆 126"/>
            <p:cNvSpPr/>
            <p:nvPr/>
          </p:nvSpPr>
          <p:spPr>
            <a:xfrm>
              <a:off x="5269270" y="2029388"/>
              <a:ext cx="769580" cy="769580"/>
            </a:xfrm>
            <a:prstGeom prst="hexagon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585900" y="5357693"/>
            <a:ext cx="710477" cy="608768"/>
            <a:chOff x="5252030" y="2008764"/>
            <a:chExt cx="809336" cy="809336"/>
          </a:xfrm>
          <a:solidFill>
            <a:srgbClr val="0070C0"/>
          </a:solidFill>
        </p:grpSpPr>
        <p:sp>
          <p:nvSpPr>
            <p:cNvPr id="53" name="椭圆 128"/>
            <p:cNvSpPr/>
            <p:nvPr/>
          </p:nvSpPr>
          <p:spPr>
            <a:xfrm>
              <a:off x="5252030" y="2008764"/>
              <a:ext cx="809336" cy="80933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椭圆 129"/>
            <p:cNvSpPr/>
            <p:nvPr/>
          </p:nvSpPr>
          <p:spPr>
            <a:xfrm>
              <a:off x="5269270" y="2029388"/>
              <a:ext cx="769580" cy="769580"/>
            </a:xfrm>
            <a:prstGeom prst="hexagon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4191389" y="3154102"/>
            <a:ext cx="160860" cy="137832"/>
            <a:chOff x="5252030" y="2008764"/>
            <a:chExt cx="809336" cy="809336"/>
          </a:xfrm>
          <a:solidFill>
            <a:srgbClr val="0070C0"/>
          </a:solidFill>
        </p:grpSpPr>
        <p:sp>
          <p:nvSpPr>
            <p:cNvPr id="56" name="椭圆 131"/>
            <p:cNvSpPr/>
            <p:nvPr/>
          </p:nvSpPr>
          <p:spPr>
            <a:xfrm>
              <a:off x="5252030" y="2008764"/>
              <a:ext cx="809336" cy="80933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132"/>
            <p:cNvSpPr/>
            <p:nvPr/>
          </p:nvSpPr>
          <p:spPr>
            <a:xfrm>
              <a:off x="5269270" y="2029388"/>
              <a:ext cx="769580" cy="769580"/>
            </a:xfrm>
            <a:prstGeom prst="hexagon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7059096" y="4855507"/>
            <a:ext cx="2789942" cy="626922"/>
            <a:chOff x="4826029" y="4902130"/>
            <a:chExt cx="2630445" cy="626922"/>
          </a:xfrm>
        </p:grpSpPr>
        <p:grpSp>
          <p:nvGrpSpPr>
            <p:cNvPr id="174" name="组合 173"/>
            <p:cNvGrpSpPr/>
            <p:nvPr/>
          </p:nvGrpSpPr>
          <p:grpSpPr>
            <a:xfrm>
              <a:off x="4826029" y="4902130"/>
              <a:ext cx="2630445" cy="626922"/>
              <a:chOff x="3417648" y="3779244"/>
              <a:chExt cx="2058878" cy="490698"/>
            </a:xfrm>
          </p:grpSpPr>
          <p:sp>
            <p:nvSpPr>
              <p:cNvPr id="177" name="圆角矩形 176"/>
              <p:cNvSpPr/>
              <p:nvPr/>
            </p:nvSpPr>
            <p:spPr>
              <a:xfrm rot="5400000">
                <a:off x="4201738" y="2995154"/>
                <a:ext cx="490698" cy="2058878"/>
              </a:xfrm>
              <a:prstGeom prst="roundRect">
                <a:avLst>
                  <a:gd name="adj" fmla="val 50000"/>
                </a:avLst>
              </a:prstGeom>
              <a:pattFill prst="dkDnDiag">
                <a:fgClr>
                  <a:srgbClr val="EEEEEE"/>
                </a:fgClr>
                <a:bgClr>
                  <a:srgbClr val="F9F9F9"/>
                </a:bgClr>
              </a:patt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rgbClr val="DEDEDE"/>
                    </a:gs>
                  </a:gsLst>
                  <a:lin ang="18900000" scaled="0"/>
                  <a:tileRect/>
                </a:gradFill>
              </a:ln>
              <a:effectLst>
                <a:outerShdw blurRad="1270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78" name="组合 177"/>
              <p:cNvGrpSpPr/>
              <p:nvPr/>
            </p:nvGrpSpPr>
            <p:grpSpPr>
              <a:xfrm>
                <a:off x="3503769" y="3799164"/>
                <a:ext cx="448888" cy="448888"/>
                <a:chOff x="4181099" y="1427742"/>
                <a:chExt cx="543155" cy="543155"/>
              </a:xfrm>
            </p:grpSpPr>
            <p:sp>
              <p:nvSpPr>
                <p:cNvPr id="180" name="椭圆 179"/>
                <p:cNvSpPr/>
                <p:nvPr/>
              </p:nvSpPr>
              <p:spPr>
                <a:xfrm>
                  <a:off x="4181099" y="1427742"/>
                  <a:ext cx="543155" cy="543155"/>
                </a:xfrm>
                <a:prstGeom prst="ellipse">
                  <a:avLst/>
                </a:prstGeom>
                <a:solidFill>
                  <a:srgbClr val="0070C0"/>
                </a:solidFill>
                <a:ln w="12700">
                  <a:gradFill flip="none" rotWithShape="1">
                    <a:gsLst>
                      <a:gs pos="100000">
                        <a:schemeClr val="bg1"/>
                      </a:gs>
                      <a:gs pos="0">
                        <a:srgbClr val="C9C9C9"/>
                      </a:gs>
                    </a:gsLst>
                    <a:lin ang="8100000" scaled="1"/>
                    <a:tileRect/>
                  </a:gradFill>
                </a:ln>
                <a:effectLst>
                  <a:innerShdw blurRad="63500" dist="25400" dir="13500000">
                    <a:prstClr val="black">
                      <a:alpha val="4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E8707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81" name="椭圆 180"/>
                <p:cNvSpPr/>
                <p:nvPr/>
              </p:nvSpPr>
              <p:spPr>
                <a:xfrm>
                  <a:off x="4241148" y="1445008"/>
                  <a:ext cx="386045" cy="317711"/>
                </a:xfrm>
                <a:prstGeom prst="ellipse">
                  <a:avLst/>
                </a:prstGeom>
                <a:gradFill>
                  <a:gsLst>
                    <a:gs pos="90000">
                      <a:srgbClr val="FFB850">
                        <a:alpha val="0"/>
                      </a:srgbClr>
                    </a:gs>
                    <a:gs pos="0">
                      <a:schemeClr val="bg1">
                        <a:alpha val="70000"/>
                      </a:schemeClr>
                    </a:gs>
                  </a:gsLst>
                  <a:lin ang="5400000" scaled="0"/>
                </a:gra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9" name="文本框 178"/>
              <p:cNvSpPr txBox="1"/>
              <p:nvPr/>
            </p:nvSpPr>
            <p:spPr>
              <a:xfrm>
                <a:off x="3937295" y="3866014"/>
                <a:ext cx="1449015" cy="313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rgbClr val="0070C0"/>
                    </a:solidFill>
                    <a:cs typeface="+mn-ea"/>
                    <a:sym typeface="+mn-lt"/>
                  </a:rPr>
                  <a:t>汇报人：姚运刚</a:t>
                </a:r>
              </a:p>
            </p:txBody>
          </p:sp>
        </p:grpSp>
        <p:sp>
          <p:nvSpPr>
            <p:cNvPr id="175" name="Freeform 14"/>
            <p:cNvSpPr/>
            <p:nvPr/>
          </p:nvSpPr>
          <p:spPr bwMode="auto">
            <a:xfrm>
              <a:off x="5048249" y="5049299"/>
              <a:ext cx="155020" cy="128490"/>
            </a:xfrm>
            <a:custGeom>
              <a:avLst/>
              <a:gdLst>
                <a:gd name="T0" fmla="*/ 0 w 298"/>
                <a:gd name="T1" fmla="*/ 240 h 247"/>
                <a:gd name="T2" fmla="*/ 290 w 298"/>
                <a:gd name="T3" fmla="*/ 0 h 247"/>
                <a:gd name="T4" fmla="*/ 298 w 298"/>
                <a:gd name="T5" fmla="*/ 7 h 247"/>
                <a:gd name="T6" fmla="*/ 7 w 298"/>
                <a:gd name="T7" fmla="*/ 247 h 247"/>
                <a:gd name="T8" fmla="*/ 0 w 298"/>
                <a:gd name="T9" fmla="*/ 240 h 247"/>
                <a:gd name="T10" fmla="*/ 0 w 298"/>
                <a:gd name="T11" fmla="*/ 24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" h="247">
                  <a:moveTo>
                    <a:pt x="0" y="240"/>
                  </a:moveTo>
                  <a:lnTo>
                    <a:pt x="290" y="0"/>
                  </a:lnTo>
                  <a:lnTo>
                    <a:pt x="298" y="7"/>
                  </a:lnTo>
                  <a:lnTo>
                    <a:pt x="7" y="247"/>
                  </a:lnTo>
                  <a:lnTo>
                    <a:pt x="0" y="24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6" name="Freeform 804"/>
            <p:cNvSpPr/>
            <p:nvPr/>
          </p:nvSpPr>
          <p:spPr bwMode="auto">
            <a:xfrm>
              <a:off x="5040334" y="5012346"/>
              <a:ext cx="388331" cy="366433"/>
            </a:xfrm>
            <a:custGeom>
              <a:avLst/>
              <a:gdLst>
                <a:gd name="T0" fmla="*/ 164 w 165"/>
                <a:gd name="T1" fmla="*/ 131 h 156"/>
                <a:gd name="T2" fmla="*/ 145 w 165"/>
                <a:gd name="T3" fmla="*/ 119 h 156"/>
                <a:gd name="T4" fmla="*/ 119 w 165"/>
                <a:gd name="T5" fmla="*/ 108 h 156"/>
                <a:gd name="T6" fmla="*/ 112 w 165"/>
                <a:gd name="T7" fmla="*/ 106 h 156"/>
                <a:gd name="T8" fmla="*/ 105 w 165"/>
                <a:gd name="T9" fmla="*/ 94 h 156"/>
                <a:gd name="T10" fmla="*/ 101 w 165"/>
                <a:gd name="T11" fmla="*/ 94 h 156"/>
                <a:gd name="T12" fmla="*/ 105 w 165"/>
                <a:gd name="T13" fmla="*/ 85 h 156"/>
                <a:gd name="T14" fmla="*/ 107 w 165"/>
                <a:gd name="T15" fmla="*/ 74 h 156"/>
                <a:gd name="T16" fmla="*/ 112 w 165"/>
                <a:gd name="T17" fmla="*/ 70 h 156"/>
                <a:gd name="T18" fmla="*/ 114 w 165"/>
                <a:gd name="T19" fmla="*/ 63 h 156"/>
                <a:gd name="T20" fmla="*/ 114 w 165"/>
                <a:gd name="T21" fmla="*/ 51 h 156"/>
                <a:gd name="T22" fmla="*/ 112 w 165"/>
                <a:gd name="T23" fmla="*/ 46 h 156"/>
                <a:gd name="T24" fmla="*/ 113 w 165"/>
                <a:gd name="T25" fmla="*/ 30 h 156"/>
                <a:gd name="T26" fmla="*/ 111 w 165"/>
                <a:gd name="T27" fmla="*/ 19 h 156"/>
                <a:gd name="T28" fmla="*/ 107 w 165"/>
                <a:gd name="T29" fmla="*/ 12 h 156"/>
                <a:gd name="T30" fmla="*/ 102 w 165"/>
                <a:gd name="T31" fmla="*/ 11 h 156"/>
                <a:gd name="T32" fmla="*/ 99 w 165"/>
                <a:gd name="T33" fmla="*/ 8 h 156"/>
                <a:gd name="T34" fmla="*/ 64 w 165"/>
                <a:gd name="T35" fmla="*/ 9 h 156"/>
                <a:gd name="T36" fmla="*/ 51 w 165"/>
                <a:gd name="T37" fmla="*/ 46 h 156"/>
                <a:gd name="T38" fmla="*/ 49 w 165"/>
                <a:gd name="T39" fmla="*/ 53 h 156"/>
                <a:gd name="T40" fmla="*/ 54 w 165"/>
                <a:gd name="T41" fmla="*/ 72 h 156"/>
                <a:gd name="T42" fmla="*/ 58 w 165"/>
                <a:gd name="T43" fmla="*/ 73 h 156"/>
                <a:gd name="T44" fmla="*/ 59 w 165"/>
                <a:gd name="T45" fmla="*/ 86 h 156"/>
                <a:gd name="T46" fmla="*/ 63 w 165"/>
                <a:gd name="T47" fmla="*/ 94 h 156"/>
                <a:gd name="T48" fmla="*/ 60 w 165"/>
                <a:gd name="T49" fmla="*/ 94 h 156"/>
                <a:gd name="T50" fmla="*/ 53 w 165"/>
                <a:gd name="T51" fmla="*/ 106 h 156"/>
                <a:gd name="T52" fmla="*/ 46 w 165"/>
                <a:gd name="T53" fmla="*/ 108 h 156"/>
                <a:gd name="T54" fmla="*/ 20 w 165"/>
                <a:gd name="T55" fmla="*/ 119 h 156"/>
                <a:gd name="T56" fmla="*/ 1 w 165"/>
                <a:gd name="T57" fmla="*/ 131 h 156"/>
                <a:gd name="T58" fmla="*/ 0 w 165"/>
                <a:gd name="T59" fmla="*/ 156 h 156"/>
                <a:gd name="T60" fmla="*/ 72 w 165"/>
                <a:gd name="T61" fmla="*/ 156 h 156"/>
                <a:gd name="T62" fmla="*/ 78 w 165"/>
                <a:gd name="T63" fmla="*/ 120 h 156"/>
                <a:gd name="T64" fmla="*/ 73 w 165"/>
                <a:gd name="T65" fmla="*/ 111 h 156"/>
                <a:gd name="T66" fmla="*/ 83 w 165"/>
                <a:gd name="T67" fmla="*/ 106 h 156"/>
                <a:gd name="T68" fmla="*/ 92 w 165"/>
                <a:gd name="T69" fmla="*/ 111 h 156"/>
                <a:gd name="T70" fmla="*/ 87 w 165"/>
                <a:gd name="T71" fmla="*/ 120 h 156"/>
                <a:gd name="T72" fmla="*/ 96 w 165"/>
                <a:gd name="T73" fmla="*/ 156 h 156"/>
                <a:gd name="T74" fmla="*/ 164 w 165"/>
                <a:gd name="T75" fmla="*/ 156 h 156"/>
                <a:gd name="T76" fmla="*/ 164 w 165"/>
                <a:gd name="T77" fmla="*/ 13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5" h="156">
                  <a:moveTo>
                    <a:pt x="164" y="131"/>
                  </a:moveTo>
                  <a:cubicBezTo>
                    <a:pt x="161" y="123"/>
                    <a:pt x="152" y="122"/>
                    <a:pt x="145" y="119"/>
                  </a:cubicBezTo>
                  <a:cubicBezTo>
                    <a:pt x="137" y="115"/>
                    <a:pt x="127" y="111"/>
                    <a:pt x="119" y="108"/>
                  </a:cubicBezTo>
                  <a:cubicBezTo>
                    <a:pt x="117" y="107"/>
                    <a:pt x="114" y="107"/>
                    <a:pt x="112" y="106"/>
                  </a:cubicBezTo>
                  <a:cubicBezTo>
                    <a:pt x="109" y="104"/>
                    <a:pt x="107" y="98"/>
                    <a:pt x="105" y="94"/>
                  </a:cubicBezTo>
                  <a:cubicBezTo>
                    <a:pt x="104" y="94"/>
                    <a:pt x="102" y="94"/>
                    <a:pt x="101" y="94"/>
                  </a:cubicBezTo>
                  <a:cubicBezTo>
                    <a:pt x="101" y="89"/>
                    <a:pt x="104" y="89"/>
                    <a:pt x="105" y="85"/>
                  </a:cubicBezTo>
                  <a:cubicBezTo>
                    <a:pt x="106" y="81"/>
                    <a:pt x="105" y="77"/>
                    <a:pt x="107" y="74"/>
                  </a:cubicBezTo>
                  <a:cubicBezTo>
                    <a:pt x="108" y="72"/>
                    <a:pt x="111" y="72"/>
                    <a:pt x="112" y="70"/>
                  </a:cubicBezTo>
                  <a:cubicBezTo>
                    <a:pt x="113" y="68"/>
                    <a:pt x="114" y="65"/>
                    <a:pt x="114" y="63"/>
                  </a:cubicBezTo>
                  <a:cubicBezTo>
                    <a:pt x="115" y="60"/>
                    <a:pt x="116" y="55"/>
                    <a:pt x="114" y="51"/>
                  </a:cubicBezTo>
                  <a:cubicBezTo>
                    <a:pt x="113" y="49"/>
                    <a:pt x="112" y="49"/>
                    <a:pt x="112" y="46"/>
                  </a:cubicBezTo>
                  <a:cubicBezTo>
                    <a:pt x="111" y="43"/>
                    <a:pt x="113" y="33"/>
                    <a:pt x="113" y="30"/>
                  </a:cubicBezTo>
                  <a:cubicBezTo>
                    <a:pt x="113" y="25"/>
                    <a:pt x="113" y="24"/>
                    <a:pt x="111" y="19"/>
                  </a:cubicBezTo>
                  <a:cubicBezTo>
                    <a:pt x="111" y="19"/>
                    <a:pt x="110" y="14"/>
                    <a:pt x="107" y="12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86" y="0"/>
                    <a:pt x="71" y="6"/>
                    <a:pt x="64" y="9"/>
                  </a:cubicBezTo>
                  <a:cubicBezTo>
                    <a:pt x="53" y="12"/>
                    <a:pt x="46" y="23"/>
                    <a:pt x="51" y="46"/>
                  </a:cubicBezTo>
                  <a:cubicBezTo>
                    <a:pt x="52" y="49"/>
                    <a:pt x="49" y="51"/>
                    <a:pt x="49" y="53"/>
                  </a:cubicBezTo>
                  <a:cubicBezTo>
                    <a:pt x="50" y="58"/>
                    <a:pt x="50" y="69"/>
                    <a:pt x="54" y="72"/>
                  </a:cubicBezTo>
                  <a:cubicBezTo>
                    <a:pt x="54" y="72"/>
                    <a:pt x="58" y="73"/>
                    <a:pt x="58" y="73"/>
                  </a:cubicBezTo>
                  <a:cubicBezTo>
                    <a:pt x="58" y="77"/>
                    <a:pt x="58" y="82"/>
                    <a:pt x="59" y="86"/>
                  </a:cubicBezTo>
                  <a:cubicBezTo>
                    <a:pt x="60" y="89"/>
                    <a:pt x="63" y="89"/>
                    <a:pt x="63" y="94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58" y="98"/>
                    <a:pt x="56" y="104"/>
                    <a:pt x="53" y="106"/>
                  </a:cubicBezTo>
                  <a:cubicBezTo>
                    <a:pt x="51" y="107"/>
                    <a:pt x="48" y="107"/>
                    <a:pt x="46" y="108"/>
                  </a:cubicBezTo>
                  <a:cubicBezTo>
                    <a:pt x="38" y="111"/>
                    <a:pt x="28" y="115"/>
                    <a:pt x="20" y="119"/>
                  </a:cubicBezTo>
                  <a:cubicBezTo>
                    <a:pt x="13" y="122"/>
                    <a:pt x="4" y="123"/>
                    <a:pt x="1" y="131"/>
                  </a:cubicBezTo>
                  <a:cubicBezTo>
                    <a:pt x="1" y="136"/>
                    <a:pt x="0" y="149"/>
                    <a:pt x="0" y="156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78" y="120"/>
                    <a:pt x="78" y="120"/>
                    <a:pt x="78" y="120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83" y="106"/>
                    <a:pt x="83" y="106"/>
                    <a:pt x="83" y="106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87" y="120"/>
                    <a:pt x="87" y="120"/>
                    <a:pt x="87" y="120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164" y="156"/>
                    <a:pt x="164" y="156"/>
                    <a:pt x="164" y="156"/>
                  </a:cubicBezTo>
                  <a:cubicBezTo>
                    <a:pt x="165" y="149"/>
                    <a:pt x="164" y="136"/>
                    <a:pt x="164" y="1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2" name="圆角矩形 181"/>
          <p:cNvSpPr/>
          <p:nvPr/>
        </p:nvSpPr>
        <p:spPr>
          <a:xfrm>
            <a:off x="5666361" y="3972262"/>
            <a:ext cx="5439775" cy="504056"/>
          </a:xfrm>
          <a:prstGeom prst="roundRect">
            <a:avLst>
              <a:gd name="adj" fmla="val 4227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83" name="组合 182"/>
          <p:cNvGrpSpPr/>
          <p:nvPr/>
        </p:nvGrpSpPr>
        <p:grpSpPr>
          <a:xfrm>
            <a:off x="5033281" y="1317455"/>
            <a:ext cx="1812165" cy="1812165"/>
            <a:chOff x="3481448" y="2338049"/>
            <a:chExt cx="2181104" cy="2181104"/>
          </a:xfrm>
        </p:grpSpPr>
        <p:grpSp>
          <p:nvGrpSpPr>
            <p:cNvPr id="184" name="组合 183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6" name="同心圆 18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7" name="椭圆 186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85" name="TextBox 32"/>
            <p:cNvSpPr txBox="1"/>
            <p:nvPr/>
          </p:nvSpPr>
          <p:spPr>
            <a:xfrm>
              <a:off x="3997822" y="2817379"/>
              <a:ext cx="1240963" cy="1333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rPr>
                <a:t>工</a:t>
              </a:r>
              <a:endPara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88" name="组合 187"/>
          <p:cNvGrpSpPr/>
          <p:nvPr/>
        </p:nvGrpSpPr>
        <p:grpSpPr>
          <a:xfrm>
            <a:off x="6625349" y="1317455"/>
            <a:ext cx="1812165" cy="1812165"/>
            <a:chOff x="3481448" y="2338049"/>
            <a:chExt cx="2181104" cy="2181104"/>
          </a:xfrm>
        </p:grpSpPr>
        <p:grpSp>
          <p:nvGrpSpPr>
            <p:cNvPr id="189" name="组合 188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91" name="同心圆 19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2" name="椭圆 191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90" name="TextBox 32"/>
            <p:cNvSpPr txBox="1"/>
            <p:nvPr/>
          </p:nvSpPr>
          <p:spPr>
            <a:xfrm>
              <a:off x="3997822" y="2817379"/>
              <a:ext cx="1240963" cy="1333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kern="0">
                  <a:solidFill>
                    <a:srgbClr val="0070C0"/>
                  </a:solidFill>
                  <a:cs typeface="+mn-ea"/>
                  <a:sym typeface="+mn-lt"/>
                </a:rPr>
                <a:t>作</a:t>
              </a:r>
              <a:endPara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93" name="组合 192"/>
          <p:cNvGrpSpPr/>
          <p:nvPr/>
        </p:nvGrpSpPr>
        <p:grpSpPr>
          <a:xfrm>
            <a:off x="8217416" y="1317455"/>
            <a:ext cx="1812165" cy="1812165"/>
            <a:chOff x="3481448" y="2338049"/>
            <a:chExt cx="2181104" cy="2181104"/>
          </a:xfrm>
        </p:grpSpPr>
        <p:grpSp>
          <p:nvGrpSpPr>
            <p:cNvPr id="194" name="组合 193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96" name="同心圆 19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7" name="椭圆 196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95" name="TextBox 32"/>
            <p:cNvSpPr txBox="1"/>
            <p:nvPr/>
          </p:nvSpPr>
          <p:spPr>
            <a:xfrm>
              <a:off x="3997822" y="2817379"/>
              <a:ext cx="1240963" cy="1333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rPr>
                <a:t>总</a:t>
              </a:r>
              <a:endPara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98" name="组合 197"/>
          <p:cNvGrpSpPr/>
          <p:nvPr/>
        </p:nvGrpSpPr>
        <p:grpSpPr>
          <a:xfrm>
            <a:off x="9809487" y="1317455"/>
            <a:ext cx="1812165" cy="1812165"/>
            <a:chOff x="3481448" y="2338049"/>
            <a:chExt cx="2181104" cy="2181104"/>
          </a:xfrm>
        </p:grpSpPr>
        <p:grpSp>
          <p:nvGrpSpPr>
            <p:cNvPr id="199" name="组合 198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01" name="同心圆 20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2" name="椭圆 201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00" name="TextBox 32"/>
            <p:cNvSpPr txBox="1"/>
            <p:nvPr/>
          </p:nvSpPr>
          <p:spPr>
            <a:xfrm>
              <a:off x="3997822" y="2817379"/>
              <a:ext cx="1240963" cy="1333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kern="0" noProof="0">
                  <a:solidFill>
                    <a:srgbClr val="0070C0"/>
                  </a:solidFill>
                  <a:cs typeface="+mn-ea"/>
                  <a:sym typeface="+mn-lt"/>
                </a:rPr>
                <a:t>结</a:t>
              </a:r>
              <a:endPara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3" name="TextBox 25"/>
          <p:cNvSpPr txBox="1"/>
          <p:nvPr/>
        </p:nvSpPr>
        <p:spPr>
          <a:xfrm>
            <a:off x="6845071" y="3957404"/>
            <a:ext cx="3063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日期：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2023.10.30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6" name="直接连接符 205"/>
          <p:cNvCxnSpPr/>
          <p:nvPr/>
        </p:nvCxnSpPr>
        <p:spPr>
          <a:xfrm>
            <a:off x="5412011" y="3563463"/>
            <a:ext cx="5869251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椭圆 203"/>
          <p:cNvSpPr/>
          <p:nvPr/>
        </p:nvSpPr>
        <p:spPr>
          <a:xfrm>
            <a:off x="5499497" y="3864845"/>
            <a:ext cx="708338" cy="708338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9000"/>
                </a:schemeClr>
              </a:gs>
              <a:gs pos="0">
                <a:schemeClr val="bg1">
                  <a:lumMod val="93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03200" dist="88900" dir="2700000" algn="tl" rotWithShape="0">
              <a:prstClr val="black">
                <a:alpha val="3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1270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205" name="Picture 2" descr="C:\Users\Administrator\Desktop\手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flipH="1">
            <a:off x="5359345" y="4044270"/>
            <a:ext cx="2959860" cy="2876318"/>
          </a:xfrm>
          <a:prstGeom prst="rect">
            <a:avLst/>
          </a:prstGeom>
          <a:noFill/>
        </p:spPr>
      </p:pic>
      <p:pic>
        <p:nvPicPr>
          <p:cNvPr id="20" name="Pete Snell - Happy As A Cla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742224" y="936089"/>
            <a:ext cx="487363" cy="487363"/>
          </a:xfrm>
          <a:prstGeom prst="rect">
            <a:avLst/>
          </a:prstGeom>
        </p:spPr>
      </p:pic>
      <p:pic>
        <p:nvPicPr>
          <p:cNvPr id="23" name="媒体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5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742224" y="1486007"/>
            <a:ext cx="487363" cy="487363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4F6BF13C-C388-4C10-97AC-9D1616558B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664" y="2265877"/>
            <a:ext cx="1732840" cy="1732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3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7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7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7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7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92" presetID="2" presetClass="entr" presetSubtype="1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94" dur="10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95" dur="10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4" fill="hold" nodeType="with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98" dur="10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99" dur="10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1" fill="hold" nodeType="with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102" dur="10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103" dur="10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6" fill="hold" nodeType="with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106" dur="10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107" dur="10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109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1" dur="100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1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120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2.22222E-6 L 0.56914 2.22222E-6 " pathEditMode="relative" rAng="0" ptsTypes="AA">
                                          <p:cBhvr>
                                            <p:cTn id="123" dur="20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845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4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6" dur="175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4.44444E-6 L 0.58346 4.44444E-6 " pathEditMode="relative" rAng="0" ptsTypes="AA">
                                          <p:cBhvr>
                                            <p:cTn id="130" dur="20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16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132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3" dur="1000"/>
                                            <p:tgtEl>
                                              <p:spTgt spid="20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4" dur="1000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1000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9" dur="10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0" dur="1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1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14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0"/>
                    </p:tgtEl>
                  </p:cMediaNode>
                </p:audio>
                <p:audio>
                  <p:cMediaNode vol="80000">
                    <p:cTn id="143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3"/>
                    </p:tgtEl>
                  </p:cMediaNode>
                </p:audio>
              </p:childTnLst>
            </p:cTn>
          </p:par>
        </p:tnLst>
        <p:bldLst>
          <p:bldP spid="182" grpId="0" animBg="1"/>
          <p:bldP spid="203" grpId="0"/>
          <p:bldP spid="204" grpId="0" animBg="1"/>
          <p:bldP spid="204" grpId="1" animBg="1"/>
          <p:bldP spid="204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3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7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7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7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7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92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10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10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10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10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109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1" dur="100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1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120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2.22222E-6 L 0.56914 2.22222E-6 " pathEditMode="relative" rAng="0" ptsTypes="AA">
                                          <p:cBhvr>
                                            <p:cTn id="123" dur="20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845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4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6" dur="175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4.44444E-6 L 0.58346 4.44444E-6 " pathEditMode="relative" rAng="0" ptsTypes="AA">
                                          <p:cBhvr>
                                            <p:cTn id="130" dur="20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16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132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3" dur="1000"/>
                                            <p:tgtEl>
                                              <p:spTgt spid="20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4" dur="1000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1000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9" dur="10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0" dur="1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1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14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0"/>
                    </p:tgtEl>
                  </p:cMediaNode>
                </p:audio>
                <p:audio>
                  <p:cMediaNode vol="80000">
                    <p:cTn id="143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3"/>
                    </p:tgtEl>
                  </p:cMediaNode>
                </p:audio>
              </p:childTnLst>
            </p:cTn>
          </p:par>
        </p:tnLst>
        <p:bldLst>
          <p:bldP spid="182" grpId="0" animBg="1"/>
          <p:bldP spid="203" grpId="0"/>
          <p:bldP spid="204" grpId="0" animBg="1"/>
          <p:bldP spid="204" grpId="1" animBg="1"/>
          <p:bldP spid="204" grpId="2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8"/>
          <p:cNvSpPr>
            <a:spLocks noChangeArrowheads="1"/>
          </p:cNvSpPr>
          <p:nvPr/>
        </p:nvSpPr>
        <p:spPr bwMode="auto">
          <a:xfrm>
            <a:off x="5240942" y="3522429"/>
            <a:ext cx="1742563" cy="52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PART  03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8"/>
          <p:cNvSpPr>
            <a:spLocks noChangeArrowheads="1"/>
          </p:cNvSpPr>
          <p:nvPr/>
        </p:nvSpPr>
        <p:spPr bwMode="auto">
          <a:xfrm>
            <a:off x="4555532" y="4136282"/>
            <a:ext cx="3023150" cy="64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优势与不足</a:t>
            </a:r>
          </a:p>
        </p:txBody>
      </p:sp>
      <p:sp>
        <p:nvSpPr>
          <p:cNvPr id="9" name="矩形 51"/>
          <p:cNvSpPr>
            <a:spLocks noChangeArrowheads="1"/>
          </p:cNvSpPr>
          <p:nvPr/>
        </p:nvSpPr>
        <p:spPr bwMode="auto">
          <a:xfrm>
            <a:off x="4583707" y="5081650"/>
            <a:ext cx="3161799" cy="3693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Advantage and disadvantage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直接连接符 4"/>
          <p:cNvSpPr>
            <a:spLocks noChangeShapeType="1"/>
          </p:cNvSpPr>
          <p:nvPr/>
        </p:nvSpPr>
        <p:spPr bwMode="auto">
          <a:xfrm>
            <a:off x="4785517" y="4932129"/>
            <a:ext cx="2620962" cy="0"/>
          </a:xfrm>
          <a:prstGeom prst="line">
            <a:avLst/>
          </a:prstGeom>
          <a:noFill/>
          <a:ln w="19050">
            <a:solidFill>
              <a:srgbClr val="0070C0"/>
            </a:solidFill>
            <a:prstDash val="sysDash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920076" y="832660"/>
            <a:ext cx="2486403" cy="2486403"/>
            <a:chOff x="3917326" y="2539765"/>
            <a:chExt cx="1812165" cy="1812165"/>
          </a:xfrm>
        </p:grpSpPr>
        <p:grpSp>
          <p:nvGrpSpPr>
            <p:cNvPr id="14" name="组合 13"/>
            <p:cNvGrpSpPr/>
            <p:nvPr/>
          </p:nvGrpSpPr>
          <p:grpSpPr>
            <a:xfrm>
              <a:off x="3917326" y="2539765"/>
              <a:ext cx="1812165" cy="181216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5" name="同心圆 2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4382408" y="2990447"/>
              <a:ext cx="882000" cy="910800"/>
              <a:chOff x="2782033" y="2877344"/>
              <a:chExt cx="571561" cy="617451"/>
            </a:xfrm>
            <a:solidFill>
              <a:srgbClr val="C0504E"/>
            </a:solidFill>
          </p:grpSpPr>
          <p:sp>
            <p:nvSpPr>
              <p:cNvPr id="16" name="Freeform 884"/>
              <p:cNvSpPr>
                <a:spLocks noEditPoints="1"/>
              </p:cNvSpPr>
              <p:nvPr/>
            </p:nvSpPr>
            <p:spPr bwMode="auto">
              <a:xfrm>
                <a:off x="2946844" y="2877344"/>
                <a:ext cx="406750" cy="411147"/>
              </a:xfrm>
              <a:custGeom>
                <a:avLst/>
                <a:gdLst>
                  <a:gd name="T0" fmla="*/ 90 w 174"/>
                  <a:gd name="T1" fmla="*/ 14 h 176"/>
                  <a:gd name="T2" fmla="*/ 90 w 174"/>
                  <a:gd name="T3" fmla="*/ 0 h 176"/>
                  <a:gd name="T4" fmla="*/ 80 w 174"/>
                  <a:gd name="T5" fmla="*/ 0 h 176"/>
                  <a:gd name="T6" fmla="*/ 80 w 174"/>
                  <a:gd name="T7" fmla="*/ 14 h 176"/>
                  <a:gd name="T8" fmla="*/ 0 w 174"/>
                  <a:gd name="T9" fmla="*/ 14 h 176"/>
                  <a:gd name="T10" fmla="*/ 0 w 174"/>
                  <a:gd name="T11" fmla="*/ 40 h 176"/>
                  <a:gd name="T12" fmla="*/ 9 w 174"/>
                  <a:gd name="T13" fmla="*/ 40 h 176"/>
                  <a:gd name="T14" fmla="*/ 9 w 174"/>
                  <a:gd name="T15" fmla="*/ 138 h 176"/>
                  <a:gd name="T16" fmla="*/ 70 w 174"/>
                  <a:gd name="T17" fmla="*/ 138 h 176"/>
                  <a:gd name="T18" fmla="*/ 33 w 174"/>
                  <a:gd name="T19" fmla="*/ 168 h 176"/>
                  <a:gd name="T20" fmla="*/ 39 w 174"/>
                  <a:gd name="T21" fmla="*/ 176 h 176"/>
                  <a:gd name="T22" fmla="*/ 86 w 174"/>
                  <a:gd name="T23" fmla="*/ 138 h 176"/>
                  <a:gd name="T24" fmla="*/ 86 w 174"/>
                  <a:gd name="T25" fmla="*/ 138 h 176"/>
                  <a:gd name="T26" fmla="*/ 133 w 174"/>
                  <a:gd name="T27" fmla="*/ 176 h 176"/>
                  <a:gd name="T28" fmla="*/ 140 w 174"/>
                  <a:gd name="T29" fmla="*/ 168 h 176"/>
                  <a:gd name="T30" fmla="*/ 102 w 174"/>
                  <a:gd name="T31" fmla="*/ 138 h 176"/>
                  <a:gd name="T32" fmla="*/ 164 w 174"/>
                  <a:gd name="T33" fmla="*/ 138 h 176"/>
                  <a:gd name="T34" fmla="*/ 164 w 174"/>
                  <a:gd name="T35" fmla="*/ 40 h 176"/>
                  <a:gd name="T36" fmla="*/ 174 w 174"/>
                  <a:gd name="T37" fmla="*/ 40 h 176"/>
                  <a:gd name="T38" fmla="*/ 174 w 174"/>
                  <a:gd name="T39" fmla="*/ 14 h 176"/>
                  <a:gd name="T40" fmla="*/ 90 w 174"/>
                  <a:gd name="T41" fmla="*/ 14 h 176"/>
                  <a:gd name="T42" fmla="*/ 154 w 174"/>
                  <a:gd name="T43" fmla="*/ 128 h 176"/>
                  <a:gd name="T44" fmla="*/ 19 w 174"/>
                  <a:gd name="T45" fmla="*/ 128 h 176"/>
                  <a:gd name="T46" fmla="*/ 19 w 174"/>
                  <a:gd name="T47" fmla="*/ 40 h 176"/>
                  <a:gd name="T48" fmla="*/ 154 w 174"/>
                  <a:gd name="T49" fmla="*/ 40 h 176"/>
                  <a:gd name="T50" fmla="*/ 154 w 174"/>
                  <a:gd name="T51" fmla="*/ 128 h 176"/>
                  <a:gd name="T52" fmla="*/ 51 w 174"/>
                  <a:gd name="T53" fmla="*/ 105 h 176"/>
                  <a:gd name="T54" fmla="*/ 51 w 174"/>
                  <a:gd name="T55" fmla="*/ 79 h 176"/>
                  <a:gd name="T56" fmla="*/ 77 w 174"/>
                  <a:gd name="T57" fmla="*/ 79 h 176"/>
                  <a:gd name="T58" fmla="*/ 51 w 174"/>
                  <a:gd name="T59" fmla="*/ 53 h 176"/>
                  <a:gd name="T60" fmla="*/ 25 w 174"/>
                  <a:gd name="T61" fmla="*/ 79 h 176"/>
                  <a:gd name="T62" fmla="*/ 51 w 174"/>
                  <a:gd name="T63" fmla="*/ 105 h 176"/>
                  <a:gd name="T64" fmla="*/ 59 w 174"/>
                  <a:gd name="T65" fmla="*/ 112 h 176"/>
                  <a:gd name="T66" fmla="*/ 85 w 174"/>
                  <a:gd name="T67" fmla="*/ 86 h 176"/>
                  <a:gd name="T68" fmla="*/ 59 w 174"/>
                  <a:gd name="T69" fmla="*/ 86 h 176"/>
                  <a:gd name="T70" fmla="*/ 59 w 174"/>
                  <a:gd name="T71" fmla="*/ 112 h 176"/>
                  <a:gd name="T72" fmla="*/ 138 w 174"/>
                  <a:gd name="T73" fmla="*/ 59 h 176"/>
                  <a:gd name="T74" fmla="*/ 105 w 174"/>
                  <a:gd name="T75" fmla="*/ 59 h 176"/>
                  <a:gd name="T76" fmla="*/ 105 w 174"/>
                  <a:gd name="T77" fmla="*/ 69 h 176"/>
                  <a:gd name="T78" fmla="*/ 138 w 174"/>
                  <a:gd name="T79" fmla="*/ 69 h 176"/>
                  <a:gd name="T80" fmla="*/ 138 w 174"/>
                  <a:gd name="T81" fmla="*/ 59 h 176"/>
                  <a:gd name="T82" fmla="*/ 138 w 174"/>
                  <a:gd name="T83" fmla="*/ 77 h 176"/>
                  <a:gd name="T84" fmla="*/ 105 w 174"/>
                  <a:gd name="T85" fmla="*/ 77 h 176"/>
                  <a:gd name="T86" fmla="*/ 105 w 174"/>
                  <a:gd name="T87" fmla="*/ 87 h 176"/>
                  <a:gd name="T88" fmla="*/ 138 w 174"/>
                  <a:gd name="T89" fmla="*/ 87 h 176"/>
                  <a:gd name="T90" fmla="*/ 138 w 174"/>
                  <a:gd name="T91" fmla="*/ 77 h 176"/>
                  <a:gd name="T92" fmla="*/ 138 w 174"/>
                  <a:gd name="T93" fmla="*/ 96 h 176"/>
                  <a:gd name="T94" fmla="*/ 105 w 174"/>
                  <a:gd name="T95" fmla="*/ 96 h 176"/>
                  <a:gd name="T96" fmla="*/ 105 w 174"/>
                  <a:gd name="T97" fmla="*/ 106 h 176"/>
                  <a:gd name="T98" fmla="*/ 138 w 174"/>
                  <a:gd name="T99" fmla="*/ 106 h 176"/>
                  <a:gd name="T100" fmla="*/ 138 w 174"/>
                  <a:gd name="T101" fmla="*/ 9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76">
                    <a:moveTo>
                      <a:pt x="90" y="14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33" y="168"/>
                      <a:pt x="33" y="168"/>
                      <a:pt x="33" y="168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40" y="168"/>
                      <a:pt x="140" y="168"/>
                      <a:pt x="140" y="168"/>
                    </a:cubicBezTo>
                    <a:cubicBezTo>
                      <a:pt x="102" y="138"/>
                      <a:pt x="102" y="138"/>
                      <a:pt x="102" y="138"/>
                    </a:cubicBezTo>
                    <a:cubicBezTo>
                      <a:pt x="164" y="138"/>
                      <a:pt x="164" y="138"/>
                      <a:pt x="164" y="138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74" y="40"/>
                      <a:pt x="174" y="40"/>
                      <a:pt x="174" y="40"/>
                    </a:cubicBezTo>
                    <a:cubicBezTo>
                      <a:pt x="174" y="14"/>
                      <a:pt x="174" y="14"/>
                      <a:pt x="174" y="14"/>
                    </a:cubicBezTo>
                    <a:lnTo>
                      <a:pt x="90" y="14"/>
                    </a:lnTo>
                    <a:close/>
                    <a:moveTo>
                      <a:pt x="154" y="128"/>
                    </a:moveTo>
                    <a:cubicBezTo>
                      <a:pt x="19" y="128"/>
                      <a:pt x="19" y="128"/>
                      <a:pt x="19" y="128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54" y="40"/>
                      <a:pt x="154" y="40"/>
                      <a:pt x="154" y="40"/>
                    </a:cubicBezTo>
                    <a:lnTo>
                      <a:pt x="154" y="128"/>
                    </a:lnTo>
                    <a:close/>
                    <a:moveTo>
                      <a:pt x="51" y="105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65"/>
                      <a:pt x="66" y="53"/>
                      <a:pt x="51" y="53"/>
                    </a:cubicBezTo>
                    <a:cubicBezTo>
                      <a:pt x="37" y="53"/>
                      <a:pt x="25" y="65"/>
                      <a:pt x="25" y="79"/>
                    </a:cubicBezTo>
                    <a:cubicBezTo>
                      <a:pt x="25" y="94"/>
                      <a:pt x="37" y="105"/>
                      <a:pt x="51" y="105"/>
                    </a:cubicBezTo>
                    <a:close/>
                    <a:moveTo>
                      <a:pt x="59" y="112"/>
                    </a:moveTo>
                    <a:cubicBezTo>
                      <a:pt x="73" y="112"/>
                      <a:pt x="85" y="101"/>
                      <a:pt x="85" y="86"/>
                    </a:cubicBezTo>
                    <a:cubicBezTo>
                      <a:pt x="59" y="86"/>
                      <a:pt x="59" y="86"/>
                      <a:pt x="59" y="86"/>
                    </a:cubicBezTo>
                    <a:lnTo>
                      <a:pt x="59" y="112"/>
                    </a:lnTo>
                    <a:close/>
                    <a:moveTo>
                      <a:pt x="138" y="59"/>
                    </a:moveTo>
                    <a:cubicBezTo>
                      <a:pt x="105" y="59"/>
                      <a:pt x="105" y="59"/>
                      <a:pt x="105" y="59"/>
                    </a:cubicBezTo>
                    <a:cubicBezTo>
                      <a:pt x="105" y="69"/>
                      <a:pt x="105" y="69"/>
                      <a:pt x="105" y="69"/>
                    </a:cubicBezTo>
                    <a:cubicBezTo>
                      <a:pt x="138" y="69"/>
                      <a:pt x="138" y="69"/>
                      <a:pt x="138" y="69"/>
                    </a:cubicBezTo>
                    <a:lnTo>
                      <a:pt x="138" y="59"/>
                    </a:lnTo>
                    <a:close/>
                    <a:moveTo>
                      <a:pt x="138" y="77"/>
                    </a:moveTo>
                    <a:cubicBezTo>
                      <a:pt x="105" y="77"/>
                      <a:pt x="105" y="77"/>
                      <a:pt x="105" y="7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38" y="87"/>
                      <a:pt x="138" y="87"/>
                      <a:pt x="138" y="87"/>
                    </a:cubicBezTo>
                    <a:lnTo>
                      <a:pt x="138" y="77"/>
                    </a:lnTo>
                    <a:close/>
                    <a:moveTo>
                      <a:pt x="138" y="96"/>
                    </a:moveTo>
                    <a:cubicBezTo>
                      <a:pt x="105" y="96"/>
                      <a:pt x="105" y="96"/>
                      <a:pt x="105" y="96"/>
                    </a:cubicBezTo>
                    <a:cubicBezTo>
                      <a:pt x="105" y="106"/>
                      <a:pt x="105" y="106"/>
                      <a:pt x="105" y="106"/>
                    </a:cubicBezTo>
                    <a:cubicBezTo>
                      <a:pt x="138" y="106"/>
                      <a:pt x="138" y="106"/>
                      <a:pt x="138" y="106"/>
                    </a:cubicBezTo>
                    <a:lnTo>
                      <a:pt x="138" y="96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9" tIns="34295" rIns="68589" bIns="34295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Freeform 40"/>
              <p:cNvSpPr>
                <a:spLocks noEditPoints="1"/>
              </p:cNvSpPr>
              <p:nvPr/>
            </p:nvSpPr>
            <p:spPr bwMode="auto">
              <a:xfrm>
                <a:off x="2782033" y="2992399"/>
                <a:ext cx="317694" cy="502396"/>
              </a:xfrm>
              <a:custGeom>
                <a:avLst/>
                <a:gdLst>
                  <a:gd name="T0" fmla="*/ 253 w 490"/>
                  <a:gd name="T1" fmla="*/ 737 h 775"/>
                  <a:gd name="T2" fmla="*/ 211 w 490"/>
                  <a:gd name="T3" fmla="*/ 775 h 775"/>
                  <a:gd name="T4" fmla="*/ 175 w 490"/>
                  <a:gd name="T5" fmla="*/ 762 h 775"/>
                  <a:gd name="T6" fmla="*/ 161 w 490"/>
                  <a:gd name="T7" fmla="*/ 762 h 775"/>
                  <a:gd name="T8" fmla="*/ 125 w 490"/>
                  <a:gd name="T9" fmla="*/ 775 h 775"/>
                  <a:gd name="T10" fmla="*/ 84 w 490"/>
                  <a:gd name="T11" fmla="*/ 737 h 775"/>
                  <a:gd name="T12" fmla="*/ 76 w 490"/>
                  <a:gd name="T13" fmla="*/ 475 h 775"/>
                  <a:gd name="T14" fmla="*/ 65 w 490"/>
                  <a:gd name="T15" fmla="*/ 474 h 775"/>
                  <a:gd name="T16" fmla="*/ 21 w 490"/>
                  <a:gd name="T17" fmla="*/ 441 h 775"/>
                  <a:gd name="T18" fmla="*/ 19 w 490"/>
                  <a:gd name="T19" fmla="*/ 217 h 775"/>
                  <a:gd name="T20" fmla="*/ 48 w 490"/>
                  <a:gd name="T21" fmla="*/ 192 h 775"/>
                  <a:gd name="T22" fmla="*/ 121 w 490"/>
                  <a:gd name="T23" fmla="*/ 183 h 775"/>
                  <a:gd name="T24" fmla="*/ 132 w 490"/>
                  <a:gd name="T25" fmla="*/ 189 h 775"/>
                  <a:gd name="T26" fmla="*/ 168 w 490"/>
                  <a:gd name="T27" fmla="*/ 243 h 775"/>
                  <a:gd name="T28" fmla="*/ 204 w 490"/>
                  <a:gd name="T29" fmla="*/ 189 h 775"/>
                  <a:gd name="T30" fmla="*/ 216 w 490"/>
                  <a:gd name="T31" fmla="*/ 183 h 775"/>
                  <a:gd name="T32" fmla="*/ 257 w 490"/>
                  <a:gd name="T33" fmla="*/ 188 h 775"/>
                  <a:gd name="T34" fmla="*/ 293 w 490"/>
                  <a:gd name="T35" fmla="*/ 205 h 775"/>
                  <a:gd name="T36" fmla="*/ 331 w 490"/>
                  <a:gd name="T37" fmla="*/ 251 h 775"/>
                  <a:gd name="T38" fmla="*/ 339 w 490"/>
                  <a:gd name="T39" fmla="*/ 259 h 775"/>
                  <a:gd name="T40" fmla="*/ 355 w 490"/>
                  <a:gd name="T41" fmla="*/ 261 h 775"/>
                  <a:gd name="T42" fmla="*/ 362 w 490"/>
                  <a:gd name="T43" fmla="*/ 256 h 775"/>
                  <a:gd name="T44" fmla="*/ 406 w 490"/>
                  <a:gd name="T45" fmla="*/ 223 h 775"/>
                  <a:gd name="T46" fmla="*/ 452 w 490"/>
                  <a:gd name="T47" fmla="*/ 284 h 775"/>
                  <a:gd name="T48" fmla="*/ 405 w 490"/>
                  <a:gd name="T49" fmla="*/ 318 h 775"/>
                  <a:gd name="T50" fmla="*/ 357 w 490"/>
                  <a:gd name="T51" fmla="*/ 346 h 775"/>
                  <a:gd name="T52" fmla="*/ 321 w 490"/>
                  <a:gd name="T53" fmla="*/ 343 h 775"/>
                  <a:gd name="T54" fmla="*/ 275 w 490"/>
                  <a:gd name="T55" fmla="*/ 302 h 775"/>
                  <a:gd name="T56" fmla="*/ 265 w 490"/>
                  <a:gd name="T57" fmla="*/ 291 h 775"/>
                  <a:gd name="T58" fmla="*/ 253 w 490"/>
                  <a:gd name="T59" fmla="*/ 737 h 775"/>
                  <a:gd name="T60" fmla="*/ 170 w 490"/>
                  <a:gd name="T61" fmla="*/ 1 h 775"/>
                  <a:gd name="T62" fmla="*/ 236 w 490"/>
                  <a:gd name="T63" fmla="*/ 74 h 775"/>
                  <a:gd name="T64" fmla="*/ 167 w 490"/>
                  <a:gd name="T65" fmla="*/ 159 h 775"/>
                  <a:gd name="T66" fmla="*/ 100 w 490"/>
                  <a:gd name="T67" fmla="*/ 71 h 775"/>
                  <a:gd name="T68" fmla="*/ 170 w 490"/>
                  <a:gd name="T69" fmla="*/ 1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0" h="775">
                    <a:moveTo>
                      <a:pt x="253" y="737"/>
                    </a:moveTo>
                    <a:cubicBezTo>
                      <a:pt x="252" y="758"/>
                      <a:pt x="230" y="775"/>
                      <a:pt x="211" y="775"/>
                    </a:cubicBezTo>
                    <a:cubicBezTo>
                      <a:pt x="198" y="775"/>
                      <a:pt x="182" y="770"/>
                      <a:pt x="175" y="762"/>
                    </a:cubicBezTo>
                    <a:cubicBezTo>
                      <a:pt x="172" y="757"/>
                      <a:pt x="165" y="757"/>
                      <a:pt x="161" y="762"/>
                    </a:cubicBezTo>
                    <a:cubicBezTo>
                      <a:pt x="155" y="770"/>
                      <a:pt x="138" y="775"/>
                      <a:pt x="125" y="775"/>
                    </a:cubicBezTo>
                    <a:cubicBezTo>
                      <a:pt x="106" y="775"/>
                      <a:pt x="85" y="758"/>
                      <a:pt x="84" y="737"/>
                    </a:cubicBezTo>
                    <a:cubicBezTo>
                      <a:pt x="76" y="475"/>
                      <a:pt x="76" y="475"/>
                      <a:pt x="76" y="475"/>
                    </a:cubicBezTo>
                    <a:cubicBezTo>
                      <a:pt x="65" y="474"/>
                      <a:pt x="65" y="474"/>
                      <a:pt x="65" y="474"/>
                    </a:cubicBezTo>
                    <a:cubicBezTo>
                      <a:pt x="47" y="472"/>
                      <a:pt x="24" y="459"/>
                      <a:pt x="21" y="441"/>
                    </a:cubicBezTo>
                    <a:cubicBezTo>
                      <a:pt x="0" y="331"/>
                      <a:pt x="4" y="332"/>
                      <a:pt x="19" y="217"/>
                    </a:cubicBezTo>
                    <a:cubicBezTo>
                      <a:pt x="21" y="209"/>
                      <a:pt x="31" y="194"/>
                      <a:pt x="48" y="192"/>
                    </a:cubicBezTo>
                    <a:cubicBezTo>
                      <a:pt x="121" y="183"/>
                      <a:pt x="121" y="183"/>
                      <a:pt x="121" y="183"/>
                    </a:cubicBezTo>
                    <a:cubicBezTo>
                      <a:pt x="125" y="183"/>
                      <a:pt x="130" y="185"/>
                      <a:pt x="132" y="189"/>
                    </a:cubicBezTo>
                    <a:cubicBezTo>
                      <a:pt x="168" y="243"/>
                      <a:pt x="168" y="243"/>
                      <a:pt x="168" y="243"/>
                    </a:cubicBezTo>
                    <a:cubicBezTo>
                      <a:pt x="204" y="189"/>
                      <a:pt x="204" y="189"/>
                      <a:pt x="204" y="189"/>
                    </a:cubicBezTo>
                    <a:cubicBezTo>
                      <a:pt x="207" y="185"/>
                      <a:pt x="211" y="183"/>
                      <a:pt x="216" y="183"/>
                    </a:cubicBezTo>
                    <a:cubicBezTo>
                      <a:pt x="257" y="188"/>
                      <a:pt x="257" y="188"/>
                      <a:pt x="257" y="188"/>
                    </a:cubicBezTo>
                    <a:cubicBezTo>
                      <a:pt x="278" y="191"/>
                      <a:pt x="285" y="196"/>
                      <a:pt x="293" y="205"/>
                    </a:cubicBezTo>
                    <a:cubicBezTo>
                      <a:pt x="307" y="223"/>
                      <a:pt x="320" y="239"/>
                      <a:pt x="331" y="251"/>
                    </a:cubicBezTo>
                    <a:cubicBezTo>
                      <a:pt x="334" y="254"/>
                      <a:pt x="336" y="257"/>
                      <a:pt x="339" y="259"/>
                    </a:cubicBezTo>
                    <a:cubicBezTo>
                      <a:pt x="343" y="264"/>
                      <a:pt x="350" y="264"/>
                      <a:pt x="355" y="261"/>
                    </a:cubicBezTo>
                    <a:cubicBezTo>
                      <a:pt x="357" y="259"/>
                      <a:pt x="360" y="258"/>
                      <a:pt x="362" y="256"/>
                    </a:cubicBezTo>
                    <a:cubicBezTo>
                      <a:pt x="373" y="248"/>
                      <a:pt x="393" y="233"/>
                      <a:pt x="406" y="223"/>
                    </a:cubicBezTo>
                    <a:cubicBezTo>
                      <a:pt x="442" y="195"/>
                      <a:pt x="490" y="255"/>
                      <a:pt x="452" y="284"/>
                    </a:cubicBezTo>
                    <a:cubicBezTo>
                      <a:pt x="438" y="294"/>
                      <a:pt x="418" y="310"/>
                      <a:pt x="405" y="318"/>
                    </a:cubicBezTo>
                    <a:cubicBezTo>
                      <a:pt x="386" y="332"/>
                      <a:pt x="369" y="342"/>
                      <a:pt x="357" y="346"/>
                    </a:cubicBezTo>
                    <a:cubicBezTo>
                      <a:pt x="346" y="351"/>
                      <a:pt x="332" y="351"/>
                      <a:pt x="321" y="343"/>
                    </a:cubicBezTo>
                    <a:cubicBezTo>
                      <a:pt x="305" y="333"/>
                      <a:pt x="291" y="320"/>
                      <a:pt x="275" y="302"/>
                    </a:cubicBezTo>
                    <a:cubicBezTo>
                      <a:pt x="272" y="299"/>
                      <a:pt x="269" y="295"/>
                      <a:pt x="265" y="291"/>
                    </a:cubicBezTo>
                    <a:cubicBezTo>
                      <a:pt x="253" y="737"/>
                      <a:pt x="253" y="737"/>
                      <a:pt x="253" y="737"/>
                    </a:cubicBezTo>
                    <a:close/>
                    <a:moveTo>
                      <a:pt x="170" y="1"/>
                    </a:moveTo>
                    <a:cubicBezTo>
                      <a:pt x="207" y="2"/>
                      <a:pt x="237" y="34"/>
                      <a:pt x="236" y="74"/>
                    </a:cubicBezTo>
                    <a:cubicBezTo>
                      <a:pt x="235" y="113"/>
                      <a:pt x="204" y="160"/>
                      <a:pt x="167" y="159"/>
                    </a:cubicBezTo>
                    <a:cubicBezTo>
                      <a:pt x="129" y="159"/>
                      <a:pt x="100" y="110"/>
                      <a:pt x="100" y="71"/>
                    </a:cubicBezTo>
                    <a:cubicBezTo>
                      <a:pt x="101" y="32"/>
                      <a:pt x="132" y="0"/>
                      <a:pt x="170" y="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utoUpdateAnimBg="0"/>
      <p:bldP spid="9" grpId="0" bldLvl="0" animBg="1" autoUpdateAnimBg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31097"/>
            <a:ext cx="2386584" cy="569433"/>
            <a:chOff x="0" y="194743"/>
            <a:chExt cx="3126179" cy="569433"/>
          </a:xfrm>
        </p:grpSpPr>
        <p:sp>
          <p:nvSpPr>
            <p:cNvPr id="3" name="圆角矩形 2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070C0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5" name="椭圆 4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4" name="TextBox 25"/>
          <p:cNvSpPr txBox="1"/>
          <p:nvPr/>
        </p:nvSpPr>
        <p:spPr>
          <a:xfrm>
            <a:off x="438156" y="21575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cs typeface="+mn-ea"/>
                <a:sym typeface="+mn-lt"/>
              </a:rPr>
              <a:t>不足之处改进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730767" y="1227482"/>
            <a:ext cx="2763946" cy="3446339"/>
            <a:chOff x="3295850" y="1908877"/>
            <a:chExt cx="3738030" cy="4660916"/>
          </a:xfrm>
        </p:grpSpPr>
        <p:sp>
          <p:nvSpPr>
            <p:cNvPr id="35" name="圆角矩形 34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70C0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2296431" y="212990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优势</a:t>
            </a:r>
          </a:p>
        </p:txBody>
      </p:sp>
      <p:sp>
        <p:nvSpPr>
          <p:cNvPr id="40" name="矩形 3"/>
          <p:cNvSpPr/>
          <p:nvPr/>
        </p:nvSpPr>
        <p:spPr>
          <a:xfrm>
            <a:off x="3377817" y="1000507"/>
            <a:ext cx="6025861" cy="1158747"/>
          </a:xfrm>
          <a:custGeom>
            <a:avLst/>
            <a:gdLst/>
            <a:ahLst/>
            <a:cxnLst/>
            <a:rect l="l" t="t" r="r" b="b"/>
            <a:pathLst>
              <a:path w="6025861" h="1158747">
                <a:moveTo>
                  <a:pt x="575194" y="0"/>
                </a:moveTo>
                <a:lnTo>
                  <a:pt x="1992514" y="0"/>
                </a:lnTo>
                <a:lnTo>
                  <a:pt x="4154179" y="0"/>
                </a:lnTo>
                <a:lnTo>
                  <a:pt x="5571499" y="0"/>
                </a:lnTo>
                <a:lnTo>
                  <a:pt x="5571499" y="474"/>
                </a:lnTo>
                <a:lnTo>
                  <a:pt x="5639364" y="474"/>
                </a:lnTo>
                <a:cubicBezTo>
                  <a:pt x="5661410" y="0"/>
                  <a:pt x="5683924" y="5211"/>
                  <a:pt x="5704562" y="17528"/>
                </a:cubicBezTo>
                <a:cubicBezTo>
                  <a:pt x="5723793" y="28424"/>
                  <a:pt x="5739272" y="44057"/>
                  <a:pt x="5749591" y="62533"/>
                </a:cubicBezTo>
                <a:lnTo>
                  <a:pt x="6008038" y="514473"/>
                </a:lnTo>
                <a:cubicBezTo>
                  <a:pt x="6019294" y="533422"/>
                  <a:pt x="6025861" y="555687"/>
                  <a:pt x="6025861" y="579374"/>
                </a:cubicBezTo>
                <a:cubicBezTo>
                  <a:pt x="6025861" y="603534"/>
                  <a:pt x="6019294" y="625799"/>
                  <a:pt x="6007568" y="644749"/>
                </a:cubicBezTo>
                <a:lnTo>
                  <a:pt x="5749591" y="1096688"/>
                </a:lnTo>
                <a:cubicBezTo>
                  <a:pt x="5738803" y="1114690"/>
                  <a:pt x="5723793" y="1130324"/>
                  <a:pt x="5704562" y="1141693"/>
                </a:cubicBezTo>
                <a:cubicBezTo>
                  <a:pt x="5684393" y="1153536"/>
                  <a:pt x="5662348" y="1158747"/>
                  <a:pt x="5640302" y="1158273"/>
                </a:cubicBezTo>
                <a:lnTo>
                  <a:pt x="5571499" y="1158273"/>
                </a:lnTo>
                <a:lnTo>
                  <a:pt x="5571499" y="1158747"/>
                </a:lnTo>
                <a:lnTo>
                  <a:pt x="4154179" y="1158747"/>
                </a:lnTo>
                <a:lnTo>
                  <a:pt x="1992514" y="1158747"/>
                </a:lnTo>
                <a:lnTo>
                  <a:pt x="575194" y="1158747"/>
                </a:lnTo>
                <a:lnTo>
                  <a:pt x="575194" y="1158273"/>
                </a:lnTo>
                <a:lnTo>
                  <a:pt x="382745" y="1158273"/>
                </a:lnTo>
                <a:cubicBezTo>
                  <a:pt x="362107" y="1158273"/>
                  <a:pt x="340530" y="1153062"/>
                  <a:pt x="321299" y="1141693"/>
                </a:cubicBezTo>
                <a:cubicBezTo>
                  <a:pt x="302069" y="1130324"/>
                  <a:pt x="286590" y="1114690"/>
                  <a:pt x="276270" y="1096215"/>
                </a:cubicBezTo>
                <a:lnTo>
                  <a:pt x="16886" y="642380"/>
                </a:lnTo>
                <a:cubicBezTo>
                  <a:pt x="6098" y="623904"/>
                  <a:pt x="0" y="602587"/>
                  <a:pt x="0" y="579374"/>
                </a:cubicBezTo>
                <a:cubicBezTo>
                  <a:pt x="0" y="556161"/>
                  <a:pt x="6098" y="534843"/>
                  <a:pt x="16886" y="515894"/>
                </a:cubicBezTo>
                <a:lnTo>
                  <a:pt x="275332" y="63954"/>
                </a:lnTo>
                <a:cubicBezTo>
                  <a:pt x="286120" y="45478"/>
                  <a:pt x="301599" y="28898"/>
                  <a:pt x="321299" y="17528"/>
                </a:cubicBezTo>
                <a:cubicBezTo>
                  <a:pt x="339592" y="6633"/>
                  <a:pt x="359762" y="948"/>
                  <a:pt x="379930" y="474"/>
                </a:cubicBezTo>
                <a:lnTo>
                  <a:pt x="575194" y="474"/>
                </a:lnTo>
                <a:close/>
              </a:path>
            </a:pathLst>
          </a:custGeom>
          <a:noFill/>
          <a:ln w="31750">
            <a:solidFill>
              <a:schemeClr val="bg1"/>
            </a:solidFill>
          </a:ln>
          <a:effectLst>
            <a:outerShdw blurRad="50800" dist="88900" dir="270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714677" y="3551154"/>
            <a:ext cx="2763946" cy="3446339"/>
            <a:chOff x="3295850" y="1908877"/>
            <a:chExt cx="3738030" cy="4660916"/>
          </a:xfrm>
        </p:grpSpPr>
        <p:sp>
          <p:nvSpPr>
            <p:cNvPr id="43" name="圆角矩形 42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4" name="Freeform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6" name="Freeform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4" name="矩形 3"/>
          <p:cNvSpPr/>
          <p:nvPr/>
        </p:nvSpPr>
        <p:spPr>
          <a:xfrm>
            <a:off x="3377817" y="3373949"/>
            <a:ext cx="6025861" cy="1227202"/>
          </a:xfrm>
          <a:custGeom>
            <a:avLst/>
            <a:gdLst/>
            <a:ahLst/>
            <a:cxnLst/>
            <a:rect l="l" t="t" r="r" b="b"/>
            <a:pathLst>
              <a:path w="6025861" h="1158747">
                <a:moveTo>
                  <a:pt x="575194" y="0"/>
                </a:moveTo>
                <a:lnTo>
                  <a:pt x="1992514" y="0"/>
                </a:lnTo>
                <a:lnTo>
                  <a:pt x="4154179" y="0"/>
                </a:lnTo>
                <a:lnTo>
                  <a:pt x="5571499" y="0"/>
                </a:lnTo>
                <a:lnTo>
                  <a:pt x="5571499" y="474"/>
                </a:lnTo>
                <a:lnTo>
                  <a:pt x="5639364" y="474"/>
                </a:lnTo>
                <a:cubicBezTo>
                  <a:pt x="5661410" y="0"/>
                  <a:pt x="5683924" y="5211"/>
                  <a:pt x="5704562" y="17528"/>
                </a:cubicBezTo>
                <a:cubicBezTo>
                  <a:pt x="5723793" y="28424"/>
                  <a:pt x="5739272" y="44057"/>
                  <a:pt x="5749591" y="62533"/>
                </a:cubicBezTo>
                <a:lnTo>
                  <a:pt x="6008038" y="514473"/>
                </a:lnTo>
                <a:cubicBezTo>
                  <a:pt x="6019294" y="533422"/>
                  <a:pt x="6025861" y="555687"/>
                  <a:pt x="6025861" y="579374"/>
                </a:cubicBezTo>
                <a:cubicBezTo>
                  <a:pt x="6025861" y="603534"/>
                  <a:pt x="6019294" y="625799"/>
                  <a:pt x="6007568" y="644749"/>
                </a:cubicBezTo>
                <a:lnTo>
                  <a:pt x="5749591" y="1096688"/>
                </a:lnTo>
                <a:cubicBezTo>
                  <a:pt x="5738803" y="1114690"/>
                  <a:pt x="5723793" y="1130324"/>
                  <a:pt x="5704562" y="1141693"/>
                </a:cubicBezTo>
                <a:cubicBezTo>
                  <a:pt x="5684393" y="1153536"/>
                  <a:pt x="5662348" y="1158747"/>
                  <a:pt x="5640302" y="1158273"/>
                </a:cubicBezTo>
                <a:lnTo>
                  <a:pt x="5571499" y="1158273"/>
                </a:lnTo>
                <a:lnTo>
                  <a:pt x="5571499" y="1158747"/>
                </a:lnTo>
                <a:lnTo>
                  <a:pt x="4154179" y="1158747"/>
                </a:lnTo>
                <a:lnTo>
                  <a:pt x="1992514" y="1158747"/>
                </a:lnTo>
                <a:lnTo>
                  <a:pt x="575194" y="1158747"/>
                </a:lnTo>
                <a:lnTo>
                  <a:pt x="575194" y="1158273"/>
                </a:lnTo>
                <a:lnTo>
                  <a:pt x="382745" y="1158273"/>
                </a:lnTo>
                <a:cubicBezTo>
                  <a:pt x="362107" y="1158273"/>
                  <a:pt x="340530" y="1153062"/>
                  <a:pt x="321299" y="1141693"/>
                </a:cubicBezTo>
                <a:cubicBezTo>
                  <a:pt x="302069" y="1130324"/>
                  <a:pt x="286590" y="1114690"/>
                  <a:pt x="276270" y="1096215"/>
                </a:cubicBezTo>
                <a:lnTo>
                  <a:pt x="16886" y="642380"/>
                </a:lnTo>
                <a:cubicBezTo>
                  <a:pt x="6098" y="623904"/>
                  <a:pt x="0" y="602587"/>
                  <a:pt x="0" y="579374"/>
                </a:cubicBezTo>
                <a:cubicBezTo>
                  <a:pt x="0" y="556161"/>
                  <a:pt x="6098" y="534843"/>
                  <a:pt x="16886" y="515894"/>
                </a:cubicBezTo>
                <a:lnTo>
                  <a:pt x="275332" y="63954"/>
                </a:lnTo>
                <a:cubicBezTo>
                  <a:pt x="286120" y="45478"/>
                  <a:pt x="301599" y="28898"/>
                  <a:pt x="321299" y="17528"/>
                </a:cubicBezTo>
                <a:cubicBezTo>
                  <a:pt x="339592" y="6633"/>
                  <a:pt x="359762" y="948"/>
                  <a:pt x="379930" y="474"/>
                </a:cubicBezTo>
                <a:lnTo>
                  <a:pt x="575194" y="474"/>
                </a:lnTo>
                <a:close/>
              </a:path>
            </a:pathLst>
          </a:custGeom>
          <a:noFill/>
          <a:ln w="31750">
            <a:solidFill>
              <a:schemeClr val="bg1"/>
            </a:solidFill>
          </a:ln>
          <a:effectLst>
            <a:outerShdw blurRad="50800" dist="88900" dir="270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287728" y="444641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不足</a:t>
            </a:r>
          </a:p>
        </p:txBody>
      </p:sp>
      <p:sp>
        <p:nvSpPr>
          <p:cNvPr id="58" name="TextBox 15">
            <a:extLst>
              <a:ext uri="{FF2B5EF4-FFF2-40B4-BE49-F238E27FC236}">
                <a16:creationId xmlns:a16="http://schemas.microsoft.com/office/drawing/2014/main" id="{3C934C39-97CF-4221-8131-DF35584ECE0B}"/>
              </a:ext>
            </a:extLst>
          </p:cNvPr>
          <p:cNvSpPr txBox="1"/>
          <p:nvPr/>
        </p:nvSpPr>
        <p:spPr>
          <a:xfrm>
            <a:off x="3749705" y="1150162"/>
            <a:ext cx="5340507" cy="102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          具有软件和硬件开发经验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在过去的工作中涉及嵌入式设备开发（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uCOS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-II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）和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PC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端（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Linux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或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Win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工控机）同时开发；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TextBox 15">
            <a:extLst>
              <a:ext uri="{FF2B5EF4-FFF2-40B4-BE49-F238E27FC236}">
                <a16:creationId xmlns:a16="http://schemas.microsoft.com/office/drawing/2014/main" id="{D4D851C3-FA1E-4C6B-930E-8C1DA4C843C9}"/>
              </a:ext>
            </a:extLst>
          </p:cNvPr>
          <p:cNvSpPr txBox="1"/>
          <p:nvPr/>
        </p:nvSpPr>
        <p:spPr>
          <a:xfrm>
            <a:off x="3749705" y="3509959"/>
            <a:ext cx="5340507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                   视频图像经验不足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在以前的工作和学习经历中对图像视频的处理较少，因此对其基本原理和组成认知缺少。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9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9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  <p:bldP spid="54" grpId="0" animBg="1"/>
      <p:bldP spid="56" grpId="0"/>
      <p:bldP spid="58" grpId="0"/>
      <p:bldP spid="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8"/>
          <p:cNvSpPr>
            <a:spLocks noChangeArrowheads="1"/>
          </p:cNvSpPr>
          <p:nvPr/>
        </p:nvSpPr>
        <p:spPr bwMode="auto">
          <a:xfrm>
            <a:off x="5240943" y="3522429"/>
            <a:ext cx="1733598" cy="52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PART  04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8"/>
          <p:cNvSpPr>
            <a:spLocks noChangeArrowheads="1"/>
          </p:cNvSpPr>
          <p:nvPr/>
        </p:nvSpPr>
        <p:spPr bwMode="auto">
          <a:xfrm>
            <a:off x="4555532" y="4165723"/>
            <a:ext cx="3023150" cy="64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未来工作计划</a:t>
            </a:r>
          </a:p>
        </p:txBody>
      </p:sp>
      <p:sp>
        <p:nvSpPr>
          <p:cNvPr id="9" name="矩形 51"/>
          <p:cNvSpPr>
            <a:spLocks noChangeArrowheads="1"/>
          </p:cNvSpPr>
          <p:nvPr/>
        </p:nvSpPr>
        <p:spPr bwMode="auto">
          <a:xfrm>
            <a:off x="4583707" y="5081650"/>
            <a:ext cx="3024581" cy="36932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18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The future work plan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直接连接符 4"/>
          <p:cNvSpPr>
            <a:spLocks noChangeShapeType="1"/>
          </p:cNvSpPr>
          <p:nvPr/>
        </p:nvSpPr>
        <p:spPr bwMode="auto">
          <a:xfrm>
            <a:off x="4785517" y="4932129"/>
            <a:ext cx="2620962" cy="0"/>
          </a:xfrm>
          <a:prstGeom prst="line">
            <a:avLst/>
          </a:prstGeom>
          <a:noFill/>
          <a:ln w="19050">
            <a:solidFill>
              <a:srgbClr val="0070C0"/>
            </a:solidFill>
            <a:prstDash val="sysDash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889395" y="829094"/>
            <a:ext cx="2413204" cy="2413204"/>
            <a:chOff x="9007693" y="2539765"/>
            <a:chExt cx="1812165" cy="1812165"/>
          </a:xfrm>
        </p:grpSpPr>
        <p:grpSp>
          <p:nvGrpSpPr>
            <p:cNvPr id="14" name="组合 13"/>
            <p:cNvGrpSpPr/>
            <p:nvPr/>
          </p:nvGrpSpPr>
          <p:grpSpPr>
            <a:xfrm>
              <a:off x="9007693" y="2539765"/>
              <a:ext cx="1812165" cy="181216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6" name="同心圆 1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 rot="900000">
              <a:off x="9472775" y="2990447"/>
              <a:ext cx="882000" cy="910800"/>
            </a:xfrm>
            <a:custGeom>
              <a:avLst/>
              <a:gdLst>
                <a:gd name="T0" fmla="*/ 129 w 246"/>
                <a:gd name="T1" fmla="*/ 192 h 300"/>
                <a:gd name="T2" fmla="*/ 43 w 246"/>
                <a:gd name="T3" fmla="*/ 202 h 300"/>
                <a:gd name="T4" fmla="*/ 129 w 246"/>
                <a:gd name="T5" fmla="*/ 126 h 300"/>
                <a:gd name="T6" fmla="*/ 43 w 246"/>
                <a:gd name="T7" fmla="*/ 135 h 300"/>
                <a:gd name="T8" fmla="*/ 129 w 246"/>
                <a:gd name="T9" fmla="*/ 126 h 300"/>
                <a:gd name="T10" fmla="*/ 215 w 246"/>
                <a:gd name="T11" fmla="*/ 101 h 300"/>
                <a:gd name="T12" fmla="*/ 219 w 246"/>
                <a:gd name="T13" fmla="*/ 90 h 300"/>
                <a:gd name="T14" fmla="*/ 208 w 246"/>
                <a:gd name="T15" fmla="*/ 111 h 300"/>
                <a:gd name="T16" fmla="*/ 43 w 246"/>
                <a:gd name="T17" fmla="*/ 92 h 300"/>
                <a:gd name="T18" fmla="*/ 117 w 246"/>
                <a:gd name="T19" fmla="*/ 102 h 300"/>
                <a:gd name="T20" fmla="*/ 43 w 246"/>
                <a:gd name="T21" fmla="*/ 235 h 300"/>
                <a:gd name="T22" fmla="*/ 117 w 246"/>
                <a:gd name="T23" fmla="*/ 226 h 300"/>
                <a:gd name="T24" fmla="*/ 43 w 246"/>
                <a:gd name="T25" fmla="*/ 235 h 300"/>
                <a:gd name="T26" fmla="*/ 11 w 246"/>
                <a:gd name="T27" fmla="*/ 287 h 300"/>
                <a:gd name="T28" fmla="*/ 35 w 246"/>
                <a:gd name="T29" fmla="*/ 36 h 300"/>
                <a:gd name="T30" fmla="*/ 0 w 246"/>
                <a:gd name="T31" fmla="*/ 22 h 300"/>
                <a:gd name="T32" fmla="*/ 219 w 246"/>
                <a:gd name="T33" fmla="*/ 300 h 300"/>
                <a:gd name="T34" fmla="*/ 208 w 246"/>
                <a:gd name="T35" fmla="*/ 173 h 300"/>
                <a:gd name="T36" fmla="*/ 117 w 246"/>
                <a:gd name="T37" fmla="*/ 159 h 300"/>
                <a:gd name="T38" fmla="*/ 43 w 246"/>
                <a:gd name="T39" fmla="*/ 169 h 300"/>
                <a:gd name="T40" fmla="*/ 117 w 246"/>
                <a:gd name="T41" fmla="*/ 159 h 300"/>
                <a:gd name="T42" fmla="*/ 57 w 246"/>
                <a:gd name="T43" fmla="*/ 22 h 300"/>
                <a:gd name="T44" fmla="*/ 86 w 246"/>
                <a:gd name="T45" fmla="*/ 20 h 300"/>
                <a:gd name="T46" fmla="*/ 110 w 246"/>
                <a:gd name="T47" fmla="*/ 0 h 300"/>
                <a:gd name="T48" fmla="*/ 133 w 246"/>
                <a:gd name="T49" fmla="*/ 20 h 300"/>
                <a:gd name="T50" fmla="*/ 162 w 246"/>
                <a:gd name="T51" fmla="*/ 22 h 300"/>
                <a:gd name="T52" fmla="*/ 179 w 246"/>
                <a:gd name="T53" fmla="*/ 43 h 300"/>
                <a:gd name="T54" fmla="*/ 41 w 246"/>
                <a:gd name="T55" fmla="*/ 36 h 300"/>
                <a:gd name="T56" fmla="*/ 110 w 246"/>
                <a:gd name="T57" fmla="*/ 20 h 300"/>
                <a:gd name="T58" fmla="*/ 110 w 246"/>
                <a:gd name="T59" fmla="*/ 11 h 300"/>
                <a:gd name="T60" fmla="*/ 190 w 246"/>
                <a:gd name="T61" fmla="*/ 269 h 300"/>
                <a:gd name="T62" fmla="*/ 29 w 246"/>
                <a:gd name="T63" fmla="*/ 59 h 300"/>
                <a:gd name="T64" fmla="*/ 190 w 246"/>
                <a:gd name="T65" fmla="*/ 71 h 300"/>
                <a:gd name="T66" fmla="*/ 200 w 246"/>
                <a:gd name="T67" fmla="*/ 49 h 300"/>
                <a:gd name="T68" fmla="*/ 19 w 246"/>
                <a:gd name="T69" fmla="*/ 278 h 300"/>
                <a:gd name="T70" fmla="*/ 200 w 246"/>
                <a:gd name="T71" fmla="*/ 185 h 300"/>
                <a:gd name="T72" fmla="*/ 190 w 246"/>
                <a:gd name="T73" fmla="*/ 269 h 300"/>
                <a:gd name="T74" fmla="*/ 190 w 246"/>
                <a:gd name="T75" fmla="*/ 133 h 300"/>
                <a:gd name="T76" fmla="*/ 200 w 246"/>
                <a:gd name="T77" fmla="*/ 124 h 300"/>
                <a:gd name="T78" fmla="*/ 215 w 246"/>
                <a:gd name="T79" fmla="*/ 35 h 300"/>
                <a:gd name="T80" fmla="*/ 219 w 246"/>
                <a:gd name="T81" fmla="*/ 22 h 300"/>
                <a:gd name="T82" fmla="*/ 184 w 246"/>
                <a:gd name="T83" fmla="*/ 36 h 300"/>
                <a:gd name="T84" fmla="*/ 208 w 246"/>
                <a:gd name="T85" fmla="*/ 44 h 300"/>
                <a:gd name="T86" fmla="*/ 246 w 246"/>
                <a:gd name="T87" fmla="*/ 41 h 300"/>
                <a:gd name="T88" fmla="*/ 155 w 246"/>
                <a:gd name="T89" fmla="*/ 134 h 300"/>
                <a:gd name="T90" fmla="*/ 156 w 246"/>
                <a:gd name="T91" fmla="*/ 92 h 300"/>
                <a:gd name="T92" fmla="*/ 218 w 246"/>
                <a:gd name="T93" fmla="*/ 41 h 300"/>
                <a:gd name="T94" fmla="*/ 246 w 246"/>
                <a:gd name="T95" fmla="*/ 107 h 300"/>
                <a:gd name="T96" fmla="*/ 155 w 246"/>
                <a:gd name="T97" fmla="*/ 201 h 300"/>
                <a:gd name="T98" fmla="*/ 156 w 246"/>
                <a:gd name="T99" fmla="*/ 159 h 300"/>
                <a:gd name="T100" fmla="*/ 218 w 246"/>
                <a:gd name="T101" fmla="*/ 10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6" h="300">
                  <a:moveTo>
                    <a:pt x="43" y="192"/>
                  </a:moveTo>
                  <a:cubicBezTo>
                    <a:pt x="129" y="192"/>
                    <a:pt x="129" y="192"/>
                    <a:pt x="129" y="192"/>
                  </a:cubicBezTo>
                  <a:cubicBezTo>
                    <a:pt x="129" y="202"/>
                    <a:pt x="129" y="202"/>
                    <a:pt x="129" y="202"/>
                  </a:cubicBezTo>
                  <a:cubicBezTo>
                    <a:pt x="43" y="202"/>
                    <a:pt x="43" y="202"/>
                    <a:pt x="43" y="202"/>
                  </a:cubicBezTo>
                  <a:lnTo>
                    <a:pt x="43" y="192"/>
                  </a:lnTo>
                  <a:close/>
                  <a:moveTo>
                    <a:pt x="129" y="126"/>
                  </a:moveTo>
                  <a:cubicBezTo>
                    <a:pt x="43" y="126"/>
                    <a:pt x="43" y="126"/>
                    <a:pt x="43" y="12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129" y="135"/>
                    <a:pt x="129" y="135"/>
                    <a:pt x="129" y="135"/>
                  </a:cubicBezTo>
                  <a:lnTo>
                    <a:pt x="129" y="126"/>
                  </a:lnTo>
                  <a:close/>
                  <a:moveTo>
                    <a:pt x="208" y="111"/>
                  </a:moveTo>
                  <a:cubicBezTo>
                    <a:pt x="215" y="101"/>
                    <a:pt x="215" y="101"/>
                    <a:pt x="215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9" y="90"/>
                    <a:pt x="219" y="90"/>
                    <a:pt x="219" y="90"/>
                  </a:cubicBezTo>
                  <a:cubicBezTo>
                    <a:pt x="208" y="106"/>
                    <a:pt x="208" y="106"/>
                    <a:pt x="208" y="106"/>
                  </a:cubicBezTo>
                  <a:lnTo>
                    <a:pt x="208" y="111"/>
                  </a:lnTo>
                  <a:close/>
                  <a:moveTo>
                    <a:pt x="117" y="92"/>
                  </a:moveTo>
                  <a:cubicBezTo>
                    <a:pt x="43" y="92"/>
                    <a:pt x="43" y="92"/>
                    <a:pt x="43" y="92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117" y="102"/>
                    <a:pt x="117" y="102"/>
                    <a:pt x="117" y="102"/>
                  </a:cubicBezTo>
                  <a:lnTo>
                    <a:pt x="117" y="92"/>
                  </a:lnTo>
                  <a:close/>
                  <a:moveTo>
                    <a:pt x="43" y="235"/>
                  </a:moveTo>
                  <a:cubicBezTo>
                    <a:pt x="117" y="235"/>
                    <a:pt x="117" y="235"/>
                    <a:pt x="117" y="235"/>
                  </a:cubicBezTo>
                  <a:cubicBezTo>
                    <a:pt x="117" y="226"/>
                    <a:pt x="117" y="226"/>
                    <a:pt x="117" y="226"/>
                  </a:cubicBezTo>
                  <a:cubicBezTo>
                    <a:pt x="43" y="226"/>
                    <a:pt x="43" y="226"/>
                    <a:pt x="43" y="226"/>
                  </a:cubicBezTo>
                  <a:lnTo>
                    <a:pt x="43" y="235"/>
                  </a:lnTo>
                  <a:close/>
                  <a:moveTo>
                    <a:pt x="208" y="287"/>
                  </a:moveTo>
                  <a:cubicBezTo>
                    <a:pt x="11" y="287"/>
                    <a:pt x="11" y="287"/>
                    <a:pt x="11" y="28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1"/>
                    <a:pt x="40" y="26"/>
                    <a:pt x="4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219" y="300"/>
                    <a:pt x="219" y="300"/>
                    <a:pt x="219" y="300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08" y="173"/>
                    <a:pt x="208" y="173"/>
                    <a:pt x="208" y="173"/>
                  </a:cubicBezTo>
                  <a:lnTo>
                    <a:pt x="208" y="287"/>
                  </a:lnTo>
                  <a:close/>
                  <a:moveTo>
                    <a:pt x="117" y="159"/>
                  </a:moveTo>
                  <a:cubicBezTo>
                    <a:pt x="43" y="159"/>
                    <a:pt x="43" y="159"/>
                    <a:pt x="43" y="159"/>
                  </a:cubicBezTo>
                  <a:cubicBezTo>
                    <a:pt x="43" y="169"/>
                    <a:pt x="43" y="169"/>
                    <a:pt x="43" y="169"/>
                  </a:cubicBezTo>
                  <a:cubicBezTo>
                    <a:pt x="117" y="169"/>
                    <a:pt x="117" y="169"/>
                    <a:pt x="117" y="169"/>
                  </a:cubicBezTo>
                  <a:lnTo>
                    <a:pt x="117" y="159"/>
                  </a:lnTo>
                  <a:close/>
                  <a:moveTo>
                    <a:pt x="41" y="36"/>
                  </a:moveTo>
                  <a:cubicBezTo>
                    <a:pt x="43" y="29"/>
                    <a:pt x="50" y="25"/>
                    <a:pt x="57" y="22"/>
                  </a:cubicBezTo>
                  <a:cubicBezTo>
                    <a:pt x="63" y="21"/>
                    <a:pt x="71" y="20"/>
                    <a:pt x="77" y="20"/>
                  </a:cubicBezTo>
                  <a:cubicBezTo>
                    <a:pt x="80" y="20"/>
                    <a:pt x="83" y="20"/>
                    <a:pt x="86" y="20"/>
                  </a:cubicBezTo>
                  <a:cubicBezTo>
                    <a:pt x="87" y="20"/>
                    <a:pt x="88" y="20"/>
                    <a:pt x="89" y="20"/>
                  </a:cubicBezTo>
                  <a:cubicBezTo>
                    <a:pt x="89" y="9"/>
                    <a:pt x="98" y="0"/>
                    <a:pt x="110" y="0"/>
                  </a:cubicBezTo>
                  <a:cubicBezTo>
                    <a:pt x="121" y="0"/>
                    <a:pt x="130" y="9"/>
                    <a:pt x="130" y="20"/>
                  </a:cubicBezTo>
                  <a:cubicBezTo>
                    <a:pt x="131" y="20"/>
                    <a:pt x="132" y="20"/>
                    <a:pt x="133" y="20"/>
                  </a:cubicBezTo>
                  <a:cubicBezTo>
                    <a:pt x="136" y="20"/>
                    <a:pt x="139" y="20"/>
                    <a:pt x="142" y="20"/>
                  </a:cubicBezTo>
                  <a:cubicBezTo>
                    <a:pt x="149" y="20"/>
                    <a:pt x="156" y="21"/>
                    <a:pt x="162" y="22"/>
                  </a:cubicBezTo>
                  <a:cubicBezTo>
                    <a:pt x="170" y="25"/>
                    <a:pt x="176" y="29"/>
                    <a:pt x="178" y="36"/>
                  </a:cubicBezTo>
                  <a:cubicBezTo>
                    <a:pt x="179" y="38"/>
                    <a:pt x="179" y="41"/>
                    <a:pt x="179" y="43"/>
                  </a:cubicBezTo>
                  <a:cubicBezTo>
                    <a:pt x="145" y="43"/>
                    <a:pt x="74" y="43"/>
                    <a:pt x="40" y="43"/>
                  </a:cubicBezTo>
                  <a:cubicBezTo>
                    <a:pt x="40" y="41"/>
                    <a:pt x="41" y="38"/>
                    <a:pt x="41" y="36"/>
                  </a:cubicBezTo>
                  <a:close/>
                  <a:moveTo>
                    <a:pt x="99" y="20"/>
                  </a:moveTo>
                  <a:cubicBezTo>
                    <a:pt x="103" y="20"/>
                    <a:pt x="106" y="20"/>
                    <a:pt x="110" y="20"/>
                  </a:cubicBezTo>
                  <a:cubicBezTo>
                    <a:pt x="113" y="20"/>
                    <a:pt x="116" y="20"/>
                    <a:pt x="120" y="20"/>
                  </a:cubicBezTo>
                  <a:cubicBezTo>
                    <a:pt x="119" y="15"/>
                    <a:pt x="115" y="11"/>
                    <a:pt x="110" y="11"/>
                  </a:cubicBezTo>
                  <a:cubicBezTo>
                    <a:pt x="104" y="11"/>
                    <a:pt x="100" y="15"/>
                    <a:pt x="99" y="20"/>
                  </a:cubicBezTo>
                  <a:close/>
                  <a:moveTo>
                    <a:pt x="190" y="269"/>
                  </a:moveTo>
                  <a:cubicBezTo>
                    <a:pt x="29" y="269"/>
                    <a:pt x="29" y="269"/>
                    <a:pt x="29" y="26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278"/>
                    <a:pt x="19" y="278"/>
                    <a:pt x="19" y="278"/>
                  </a:cubicBezTo>
                  <a:cubicBezTo>
                    <a:pt x="200" y="278"/>
                    <a:pt x="200" y="278"/>
                    <a:pt x="200" y="278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190" y="199"/>
                    <a:pt x="190" y="199"/>
                    <a:pt x="190" y="199"/>
                  </a:cubicBezTo>
                  <a:lnTo>
                    <a:pt x="190" y="269"/>
                  </a:lnTo>
                  <a:close/>
                  <a:moveTo>
                    <a:pt x="200" y="119"/>
                  </a:moveTo>
                  <a:cubicBezTo>
                    <a:pt x="190" y="133"/>
                    <a:pt x="190" y="133"/>
                    <a:pt x="190" y="133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200" y="124"/>
                    <a:pt x="200" y="124"/>
                    <a:pt x="200" y="124"/>
                  </a:cubicBezTo>
                  <a:lnTo>
                    <a:pt x="200" y="119"/>
                  </a:lnTo>
                  <a:close/>
                  <a:moveTo>
                    <a:pt x="215" y="35"/>
                  </a:moveTo>
                  <a:cubicBezTo>
                    <a:pt x="219" y="35"/>
                    <a:pt x="219" y="35"/>
                    <a:pt x="219" y="35"/>
                  </a:cubicBezTo>
                  <a:cubicBezTo>
                    <a:pt x="219" y="22"/>
                    <a:pt x="219" y="22"/>
                    <a:pt x="219" y="22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79" y="26"/>
                    <a:pt x="182" y="30"/>
                    <a:pt x="184" y="36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08" y="44"/>
                    <a:pt x="208" y="44"/>
                    <a:pt x="208" y="44"/>
                  </a:cubicBezTo>
                  <a:lnTo>
                    <a:pt x="215" y="35"/>
                  </a:lnTo>
                  <a:close/>
                  <a:moveTo>
                    <a:pt x="246" y="41"/>
                  </a:moveTo>
                  <a:cubicBezTo>
                    <a:pt x="182" y="134"/>
                    <a:pt x="182" y="134"/>
                    <a:pt x="182" y="134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56" y="92"/>
                    <a:pt x="156" y="92"/>
                    <a:pt x="156" y="92"/>
                  </a:cubicBezTo>
                  <a:cubicBezTo>
                    <a:pt x="169" y="113"/>
                    <a:pt x="169" y="113"/>
                    <a:pt x="169" y="113"/>
                  </a:cubicBezTo>
                  <a:cubicBezTo>
                    <a:pt x="218" y="41"/>
                    <a:pt x="218" y="41"/>
                    <a:pt x="218" y="41"/>
                  </a:cubicBezTo>
                  <a:lnTo>
                    <a:pt x="246" y="41"/>
                  </a:lnTo>
                  <a:close/>
                  <a:moveTo>
                    <a:pt x="246" y="107"/>
                  </a:moveTo>
                  <a:cubicBezTo>
                    <a:pt x="182" y="201"/>
                    <a:pt x="182" y="201"/>
                    <a:pt x="182" y="201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56" y="159"/>
                    <a:pt x="156" y="159"/>
                    <a:pt x="156" y="159"/>
                  </a:cubicBezTo>
                  <a:cubicBezTo>
                    <a:pt x="169" y="180"/>
                    <a:pt x="169" y="180"/>
                    <a:pt x="169" y="180"/>
                  </a:cubicBezTo>
                  <a:cubicBezTo>
                    <a:pt x="218" y="107"/>
                    <a:pt x="218" y="107"/>
                    <a:pt x="218" y="107"/>
                  </a:cubicBezTo>
                  <a:lnTo>
                    <a:pt x="246" y="107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109700" tIns="54851" rIns="109700" bIns="5485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3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utoUpdateAnimBg="0"/>
      <p:bldP spid="9" grpId="0" bldLvl="0" animBg="1" autoUpdateAnimBg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31097"/>
            <a:ext cx="2386584" cy="569433"/>
            <a:chOff x="0" y="194743"/>
            <a:chExt cx="3126179" cy="569433"/>
          </a:xfrm>
        </p:grpSpPr>
        <p:sp>
          <p:nvSpPr>
            <p:cNvPr id="3" name="圆角矩形 2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070C0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5" name="椭圆 4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4" name="TextBox 25"/>
          <p:cNvSpPr txBox="1"/>
          <p:nvPr/>
        </p:nvSpPr>
        <p:spPr>
          <a:xfrm>
            <a:off x="438151" y="21575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未来工作计划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794311" y="1108384"/>
            <a:ext cx="3213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cs typeface="+mn-ea"/>
                <a:sym typeface="+mn-lt"/>
              </a:rPr>
              <a:t>值系统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55187" y="1720255"/>
            <a:ext cx="4667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继续优化软件框架和性能，将算法融合功能集成，在外出展示时方便展示数据，提高说服力。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794311" y="2488235"/>
            <a:ext cx="3213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cs typeface="+mn-ea"/>
                <a:sym typeface="+mn-lt"/>
              </a:rPr>
              <a:t>能座舱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821034" y="3868086"/>
            <a:ext cx="3375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cs typeface="+mn-ea"/>
                <a:sym typeface="+mn-lt"/>
              </a:rPr>
              <a:t>产上位机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652" y="3727258"/>
            <a:ext cx="5489252" cy="3130742"/>
          </a:xfrm>
          <a:prstGeom prst="rect">
            <a:avLst/>
          </a:prstGeom>
        </p:spPr>
      </p:pic>
      <p:sp>
        <p:nvSpPr>
          <p:cNvPr id="22" name="TextBox 12"/>
          <p:cNvSpPr txBox="1"/>
          <p:nvPr/>
        </p:nvSpPr>
        <p:spPr>
          <a:xfrm>
            <a:off x="1397524" y="2758334"/>
            <a:ext cx="221988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cs typeface="+mn-ea"/>
                <a:sym typeface="+mn-lt"/>
              </a:rPr>
              <a:t>高瞻远瞩</a:t>
            </a:r>
          </a:p>
        </p:txBody>
      </p:sp>
      <p:sp>
        <p:nvSpPr>
          <p:cNvPr id="23" name="TextBox 13"/>
          <p:cNvSpPr txBox="1"/>
          <p:nvPr/>
        </p:nvSpPr>
        <p:spPr>
          <a:xfrm>
            <a:off x="2045596" y="3286614"/>
            <a:ext cx="209655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cs typeface="+mn-ea"/>
                <a:sym typeface="+mn-lt"/>
              </a:rPr>
              <a:t>制胜未来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5716535" y="758671"/>
            <a:ext cx="1104499" cy="110449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rPr>
                <a:t>真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716535" y="2170724"/>
            <a:ext cx="1104499" cy="110449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kern="0" dirty="0">
                  <a:solidFill>
                    <a:srgbClr val="0070C0"/>
                  </a:solidFill>
                  <a:cs typeface="+mn-ea"/>
                  <a:sym typeface="+mn-lt"/>
                </a:rPr>
                <a:t>智</a:t>
              </a:r>
              <a:endParaRPr kumimoji="0" lang="zh-CN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716535" y="3582777"/>
            <a:ext cx="1104499" cy="110449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1" name="同心圆 3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kern="0" dirty="0">
                  <a:solidFill>
                    <a:srgbClr val="0070C0"/>
                  </a:solidFill>
                  <a:cs typeface="+mn-ea"/>
                  <a:sym typeface="+mn-lt"/>
                </a:rPr>
                <a:t>生</a:t>
              </a:r>
              <a:endParaRPr kumimoji="0" lang="zh-CN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7812EF32-55BF-416A-BC32-323C95DBE34C}"/>
              </a:ext>
            </a:extLst>
          </p:cNvPr>
          <p:cNvSpPr txBox="1"/>
          <p:nvPr/>
        </p:nvSpPr>
        <p:spPr>
          <a:xfrm>
            <a:off x="6794311" y="3190693"/>
            <a:ext cx="4667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根据市场提供的需求改进软件，探索发现热成像在智能座舱以及车载中的更多应用。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76564A3-C8EE-4365-B648-C3D9C2379D69}"/>
              </a:ext>
            </a:extLst>
          </p:cNvPr>
          <p:cNvSpPr txBox="1"/>
          <p:nvPr/>
        </p:nvSpPr>
        <p:spPr>
          <a:xfrm>
            <a:off x="6794311" y="4581570"/>
            <a:ext cx="4667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结合导师提供的需求持续支持组件的升级。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D8255A0-CE30-4786-9C79-8EDE84F99BAD}"/>
              </a:ext>
            </a:extLst>
          </p:cNvPr>
          <p:cNvSpPr txBox="1"/>
          <p:nvPr/>
        </p:nvSpPr>
        <p:spPr>
          <a:xfrm>
            <a:off x="6794311" y="5247937"/>
            <a:ext cx="3375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cs typeface="+mn-ea"/>
                <a:sym typeface="+mn-lt"/>
              </a:rPr>
              <a:t>人规划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F13FF05-E59E-4D4E-B524-180A40E6E256}"/>
              </a:ext>
            </a:extLst>
          </p:cNvPr>
          <p:cNvGrpSpPr/>
          <p:nvPr/>
        </p:nvGrpSpPr>
        <p:grpSpPr>
          <a:xfrm>
            <a:off x="5689812" y="4994831"/>
            <a:ext cx="1104499" cy="110449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7" name="同心圆 30">
              <a:extLst>
                <a:ext uri="{FF2B5EF4-FFF2-40B4-BE49-F238E27FC236}">
                  <a16:creationId xmlns:a16="http://schemas.microsoft.com/office/drawing/2014/main" id="{A559AE1F-B87C-4832-AB78-79A8BB233A58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C74B90F-F624-400C-9947-C56678B36EB9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rPr>
                <a:t>个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AF2522DD-A1EE-49A1-8680-95191A8313AF}"/>
              </a:ext>
            </a:extLst>
          </p:cNvPr>
          <p:cNvSpPr txBox="1"/>
          <p:nvPr/>
        </p:nvSpPr>
        <p:spPr>
          <a:xfrm>
            <a:off x="6818417" y="5870374"/>
            <a:ext cx="4667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在未来工作过程中，持续提升自己面向对象编程的思想，学习软件设计的框架，在开发过程中累积功能组件便于后续快速开发。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700"/>
                            </p:stCondLst>
                            <p:childTnLst>
                              <p:par>
                                <p:cTn id="46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1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7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200"/>
                            </p:stCondLst>
                            <p:childTnLst>
                              <p:par>
                                <p:cTn id="67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6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250"/>
                            </p:stCondLst>
                            <p:childTnLst>
                              <p:par>
                                <p:cTn id="7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65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850"/>
                            </p:stCondLst>
                            <p:childTnLst>
                              <p:par>
                                <p:cTn id="88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9" dur="2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225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850"/>
                            </p:stCondLst>
                            <p:childTnLst>
                              <p:par>
                                <p:cTn id="9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  <p:bldP spid="22" grpId="0"/>
      <p:bldP spid="23" grpId="0"/>
      <p:bldP spid="33" grpId="0"/>
      <p:bldP spid="34" grpId="0"/>
      <p:bldP spid="35" grpId="0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914400"/>
            <a:ext cx="12192000" cy="4036723"/>
          </a:xfrm>
          <a:prstGeom prst="rect">
            <a:avLst/>
          </a:prstGeom>
          <a:solidFill>
            <a:srgbClr val="0070C0">
              <a:alpha val="9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68589" tIns="34295" rIns="68589" bIns="34295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434895" y="3909674"/>
            <a:ext cx="5439775" cy="504056"/>
          </a:xfrm>
          <a:prstGeom prst="roundRect">
            <a:avLst>
              <a:gd name="adj" fmla="val 4227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801815" y="1254867"/>
            <a:ext cx="1812165" cy="1812165"/>
            <a:chOff x="3481448" y="2338049"/>
            <a:chExt cx="2181104" cy="2181104"/>
          </a:xfrm>
        </p:grpSpPr>
        <p:grpSp>
          <p:nvGrpSpPr>
            <p:cNvPr id="5" name="组合 4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同心圆 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6" name="TextBox 32"/>
            <p:cNvSpPr txBox="1"/>
            <p:nvPr/>
          </p:nvSpPr>
          <p:spPr>
            <a:xfrm>
              <a:off x="3997822" y="2817379"/>
              <a:ext cx="1240963" cy="1333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kern="0">
                  <a:solidFill>
                    <a:srgbClr val="0070C0"/>
                  </a:solidFill>
                  <a:cs typeface="+mn-ea"/>
                  <a:sym typeface="+mn-lt"/>
                </a:rPr>
                <a:t>谢</a:t>
              </a:r>
              <a:endPara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393883" y="1254867"/>
            <a:ext cx="1812165" cy="1812165"/>
            <a:chOff x="3481448" y="2338049"/>
            <a:chExt cx="2181104" cy="2181104"/>
          </a:xfrm>
        </p:grpSpPr>
        <p:grpSp>
          <p:nvGrpSpPr>
            <p:cNvPr id="10" name="组合 9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" name="同心圆 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1" name="TextBox 32"/>
            <p:cNvSpPr txBox="1"/>
            <p:nvPr/>
          </p:nvSpPr>
          <p:spPr>
            <a:xfrm>
              <a:off x="3997822" y="2817379"/>
              <a:ext cx="1240963" cy="1333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kern="0">
                  <a:solidFill>
                    <a:srgbClr val="0070C0"/>
                  </a:solidFill>
                  <a:cs typeface="+mn-ea"/>
                  <a:sym typeface="+mn-lt"/>
                </a:rPr>
                <a:t>谢</a:t>
              </a:r>
              <a:endPara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985951" y="1254867"/>
            <a:ext cx="1812165" cy="1812165"/>
            <a:chOff x="3481448" y="2338049"/>
            <a:chExt cx="2181104" cy="2181104"/>
          </a:xfrm>
        </p:grpSpPr>
        <p:grpSp>
          <p:nvGrpSpPr>
            <p:cNvPr id="15" name="组合 14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7" name="同心圆 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6" name="TextBox 32"/>
            <p:cNvSpPr txBox="1"/>
            <p:nvPr/>
          </p:nvSpPr>
          <p:spPr>
            <a:xfrm>
              <a:off x="3997822" y="2817379"/>
              <a:ext cx="1240963" cy="1333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rPr>
                <a:t>观</a:t>
              </a:r>
              <a:endPara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578021" y="1254867"/>
            <a:ext cx="1812165" cy="1812165"/>
            <a:chOff x="3481448" y="2338049"/>
            <a:chExt cx="2181104" cy="2181104"/>
          </a:xfrm>
        </p:grpSpPr>
        <p:grpSp>
          <p:nvGrpSpPr>
            <p:cNvPr id="20" name="组合 19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2" name="同心圆 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1" name="TextBox 32"/>
            <p:cNvSpPr txBox="1"/>
            <p:nvPr/>
          </p:nvSpPr>
          <p:spPr>
            <a:xfrm>
              <a:off x="3997822" y="2817379"/>
              <a:ext cx="1240963" cy="1333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rPr>
                <a:t>看</a:t>
              </a:r>
              <a:endPara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4" name="TextBox 25"/>
          <p:cNvSpPr txBox="1"/>
          <p:nvPr/>
        </p:nvSpPr>
        <p:spPr>
          <a:xfrm>
            <a:off x="3537316" y="3894816"/>
            <a:ext cx="521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THANKS FOR YOUR WATCH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268031" y="3802257"/>
            <a:ext cx="708338" cy="708338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9000"/>
                </a:schemeClr>
              </a:gs>
              <a:gs pos="0">
                <a:schemeClr val="bg1">
                  <a:lumMod val="93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03200" dist="88900" dir="2700000" algn="tl" rotWithShape="0">
              <a:prstClr val="black">
                <a:alpha val="3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1270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26" name="Picture 2" descr="C:\Users\Administrator\Desktop\手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3155311" y="3981682"/>
            <a:ext cx="2959860" cy="2876318"/>
          </a:xfrm>
          <a:prstGeom prst="rect">
            <a:avLst/>
          </a:prstGeom>
          <a:noFill/>
        </p:spPr>
      </p:pic>
      <p:cxnSp>
        <p:nvCxnSpPr>
          <p:cNvPr id="27" name="直接连接符 26"/>
          <p:cNvCxnSpPr/>
          <p:nvPr/>
        </p:nvCxnSpPr>
        <p:spPr>
          <a:xfrm>
            <a:off x="3180545" y="3500875"/>
            <a:ext cx="5869251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1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2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4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1.48148E-6 L 0.56914 1.48148E-6 " pathEditMode="relative" rAng="0" ptsTypes="AA">
                                          <p:cBhvr>
                                            <p:cTn id="36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845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1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4.93827E-6 L 0.58351 4.93827E-6 " pathEditMode="relative" rAng="0" ptsTypes="AA">
                                          <p:cBhvr>
                                            <p:cTn id="4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16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5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0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24" grpId="0"/>
          <p:bldP spid="25" grpId="0" animBg="1"/>
          <p:bldP spid="25" grpId="1" animBg="1"/>
          <p:bldP spid="25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4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1.48148E-6 L 0.56914 1.48148E-6 " pathEditMode="relative" rAng="0" ptsTypes="AA">
                                          <p:cBhvr>
                                            <p:cTn id="36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845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1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4.93827E-6 L 0.58351 4.93827E-6 " pathEditMode="relative" rAng="0" ptsTypes="AA">
                                          <p:cBhvr>
                                            <p:cTn id="4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16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5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0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24" grpId="0"/>
          <p:bldP spid="25" grpId="0" animBg="1"/>
          <p:bldP spid="25" grpId="1" animBg="1"/>
          <p:bldP spid="25" grpId="2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6"/>
          <p:cNvSpPr txBox="1"/>
          <p:nvPr/>
        </p:nvSpPr>
        <p:spPr>
          <a:xfrm>
            <a:off x="5153717" y="-101182"/>
            <a:ext cx="698055" cy="1820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9000">
                <a:solidFill>
                  <a:srgbClr val="0070C0"/>
                </a:solidFill>
                <a:cs typeface="+mn-ea"/>
                <a:sym typeface="+mn-lt"/>
              </a:rPr>
              <a:t>C</a:t>
            </a:r>
            <a:endParaRPr lang="en-US" altLang="zh-CN" sz="90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20722" y="43655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目录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29145" y="1046279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rgbClr val="0070C0"/>
                </a:solidFill>
                <a:cs typeface="+mn-ea"/>
                <a:sym typeface="+mn-lt"/>
              </a:rPr>
              <a:t>ONTENTS</a:t>
            </a:r>
            <a:endParaRPr lang="zh-CN" altLang="en-US" sz="28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1372142" y="2432240"/>
            <a:ext cx="1812165" cy="1812165"/>
            <a:chOff x="1372142" y="2539765"/>
            <a:chExt cx="1812165" cy="1812165"/>
          </a:xfrm>
        </p:grpSpPr>
        <p:grpSp>
          <p:nvGrpSpPr>
            <p:cNvPr id="18" name="组合 17"/>
            <p:cNvGrpSpPr/>
            <p:nvPr/>
          </p:nvGrpSpPr>
          <p:grpSpPr>
            <a:xfrm>
              <a:off x="1372142" y="2539765"/>
              <a:ext cx="1812165" cy="181216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0" name="同心圆 1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0" name="Freeform 21"/>
            <p:cNvSpPr>
              <a:spLocks noEditPoints="1"/>
            </p:cNvSpPr>
            <p:nvPr/>
          </p:nvSpPr>
          <p:spPr bwMode="auto">
            <a:xfrm>
              <a:off x="1837750" y="2989858"/>
              <a:ext cx="880949" cy="911978"/>
            </a:xfrm>
            <a:custGeom>
              <a:avLst/>
              <a:gdLst>
                <a:gd name="T0" fmla="*/ 24 w 60"/>
                <a:gd name="T1" fmla="*/ 7 h 62"/>
                <a:gd name="T2" fmla="*/ 38 w 60"/>
                <a:gd name="T3" fmla="*/ 7 h 62"/>
                <a:gd name="T4" fmla="*/ 47 w 60"/>
                <a:gd name="T5" fmla="*/ 7 h 62"/>
                <a:gd name="T6" fmla="*/ 47 w 60"/>
                <a:gd name="T7" fmla="*/ 18 h 62"/>
                <a:gd name="T8" fmla="*/ 47 w 60"/>
                <a:gd name="T9" fmla="*/ 7 h 62"/>
                <a:gd name="T10" fmla="*/ 20 w 60"/>
                <a:gd name="T11" fmla="*/ 37 h 62"/>
                <a:gd name="T12" fmla="*/ 21 w 60"/>
                <a:gd name="T13" fmla="*/ 58 h 62"/>
                <a:gd name="T14" fmla="*/ 15 w 60"/>
                <a:gd name="T15" fmla="*/ 40 h 62"/>
                <a:gd name="T16" fmla="*/ 12 w 60"/>
                <a:gd name="T17" fmla="*/ 58 h 62"/>
                <a:gd name="T18" fmla="*/ 7 w 60"/>
                <a:gd name="T19" fmla="*/ 37 h 62"/>
                <a:gd name="T20" fmla="*/ 2 w 60"/>
                <a:gd name="T21" fmla="*/ 36 h 62"/>
                <a:gd name="T22" fmla="*/ 7 w 60"/>
                <a:gd name="T23" fmla="*/ 19 h 62"/>
                <a:gd name="T24" fmla="*/ 14 w 60"/>
                <a:gd name="T25" fmla="*/ 24 h 62"/>
                <a:gd name="T26" fmla="*/ 21 w 60"/>
                <a:gd name="T27" fmla="*/ 19 h 62"/>
                <a:gd name="T28" fmla="*/ 29 w 60"/>
                <a:gd name="T29" fmla="*/ 16 h 62"/>
                <a:gd name="T30" fmla="*/ 30 w 60"/>
                <a:gd name="T31" fmla="*/ 19 h 62"/>
                <a:gd name="T32" fmla="*/ 30 w 60"/>
                <a:gd name="T33" fmla="*/ 32 h 62"/>
                <a:gd name="T34" fmla="*/ 31 w 60"/>
                <a:gd name="T35" fmla="*/ 32 h 62"/>
                <a:gd name="T36" fmla="*/ 31 w 60"/>
                <a:gd name="T37" fmla="*/ 32 h 62"/>
                <a:gd name="T38" fmla="*/ 32 w 60"/>
                <a:gd name="T39" fmla="*/ 19 h 62"/>
                <a:gd name="T40" fmla="*/ 32 w 60"/>
                <a:gd name="T41" fmla="*/ 16 h 62"/>
                <a:gd name="T42" fmla="*/ 40 w 60"/>
                <a:gd name="T43" fmla="*/ 19 h 62"/>
                <a:gd name="T44" fmla="*/ 47 w 60"/>
                <a:gd name="T45" fmla="*/ 24 h 62"/>
                <a:gd name="T46" fmla="*/ 54 w 60"/>
                <a:gd name="T47" fmla="*/ 19 h 62"/>
                <a:gd name="T48" fmla="*/ 58 w 60"/>
                <a:gd name="T49" fmla="*/ 35 h 62"/>
                <a:gd name="T50" fmla="*/ 53 w 60"/>
                <a:gd name="T51" fmla="*/ 37 h 62"/>
                <a:gd name="T52" fmla="*/ 54 w 60"/>
                <a:gd name="T53" fmla="*/ 58 h 62"/>
                <a:gd name="T54" fmla="*/ 48 w 60"/>
                <a:gd name="T55" fmla="*/ 40 h 62"/>
                <a:gd name="T56" fmla="*/ 45 w 60"/>
                <a:gd name="T57" fmla="*/ 58 h 62"/>
                <a:gd name="T58" fmla="*/ 40 w 60"/>
                <a:gd name="T59" fmla="*/ 37 h 62"/>
                <a:gd name="T60" fmla="*/ 38 w 60"/>
                <a:gd name="T61" fmla="*/ 38 h 62"/>
                <a:gd name="T62" fmla="*/ 33 w 60"/>
                <a:gd name="T63" fmla="*/ 62 h 62"/>
                <a:gd name="T64" fmla="*/ 29 w 60"/>
                <a:gd name="T65" fmla="*/ 41 h 62"/>
                <a:gd name="T66" fmla="*/ 22 w 60"/>
                <a:gd name="T67" fmla="*/ 62 h 62"/>
                <a:gd name="T68" fmla="*/ 20 w 60"/>
                <a:gd name="T69" fmla="*/ 36 h 62"/>
                <a:gd name="T70" fmla="*/ 9 w 60"/>
                <a:gd name="T71" fmla="*/ 13 h 62"/>
                <a:gd name="T72" fmla="*/ 20 w 60"/>
                <a:gd name="T73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" h="62">
                  <a:moveTo>
                    <a:pt x="31" y="0"/>
                  </a:moveTo>
                  <a:cubicBezTo>
                    <a:pt x="27" y="0"/>
                    <a:pt x="24" y="4"/>
                    <a:pt x="24" y="7"/>
                  </a:cubicBezTo>
                  <a:cubicBezTo>
                    <a:pt x="24" y="11"/>
                    <a:pt x="27" y="14"/>
                    <a:pt x="31" y="14"/>
                  </a:cubicBezTo>
                  <a:cubicBezTo>
                    <a:pt x="35" y="14"/>
                    <a:pt x="38" y="11"/>
                    <a:pt x="38" y="7"/>
                  </a:cubicBezTo>
                  <a:cubicBezTo>
                    <a:pt x="38" y="4"/>
                    <a:pt x="35" y="0"/>
                    <a:pt x="31" y="0"/>
                  </a:cubicBezTo>
                  <a:close/>
                  <a:moveTo>
                    <a:pt x="47" y="7"/>
                  </a:moveTo>
                  <a:cubicBezTo>
                    <a:pt x="44" y="7"/>
                    <a:pt x="41" y="10"/>
                    <a:pt x="41" y="13"/>
                  </a:cubicBezTo>
                  <a:cubicBezTo>
                    <a:pt x="41" y="16"/>
                    <a:pt x="44" y="18"/>
                    <a:pt x="47" y="18"/>
                  </a:cubicBezTo>
                  <a:cubicBezTo>
                    <a:pt x="50" y="18"/>
                    <a:pt x="53" y="16"/>
                    <a:pt x="53" y="13"/>
                  </a:cubicBezTo>
                  <a:cubicBezTo>
                    <a:pt x="53" y="10"/>
                    <a:pt x="50" y="7"/>
                    <a:pt x="47" y="7"/>
                  </a:cubicBezTo>
                  <a:close/>
                  <a:moveTo>
                    <a:pt x="20" y="36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14" y="7"/>
                  </a:moveTo>
                  <a:cubicBezTo>
                    <a:pt x="11" y="7"/>
                    <a:pt x="9" y="10"/>
                    <a:pt x="9" y="13"/>
                  </a:cubicBezTo>
                  <a:cubicBezTo>
                    <a:pt x="9" y="16"/>
                    <a:pt x="11" y="18"/>
                    <a:pt x="14" y="18"/>
                  </a:cubicBezTo>
                  <a:cubicBezTo>
                    <a:pt x="17" y="18"/>
                    <a:pt x="20" y="16"/>
                    <a:pt x="20" y="13"/>
                  </a:cubicBezTo>
                  <a:cubicBezTo>
                    <a:pt x="20" y="10"/>
                    <a:pt x="17" y="7"/>
                    <a:pt x="14" y="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462510" y="2432240"/>
            <a:ext cx="1812165" cy="1812165"/>
            <a:chOff x="3917326" y="2539765"/>
            <a:chExt cx="1812165" cy="1812165"/>
          </a:xfrm>
        </p:grpSpPr>
        <p:grpSp>
          <p:nvGrpSpPr>
            <p:cNvPr id="30" name="组合 29"/>
            <p:cNvGrpSpPr/>
            <p:nvPr/>
          </p:nvGrpSpPr>
          <p:grpSpPr>
            <a:xfrm>
              <a:off x="3917326" y="2539765"/>
              <a:ext cx="1812165" cy="181216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1" name="同心圆 3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4382408" y="2990447"/>
              <a:ext cx="882000" cy="910800"/>
              <a:chOff x="2782033" y="2877344"/>
              <a:chExt cx="571561" cy="617451"/>
            </a:xfrm>
            <a:solidFill>
              <a:srgbClr val="C0504E"/>
            </a:solidFill>
          </p:grpSpPr>
          <p:sp>
            <p:nvSpPr>
              <p:cNvPr id="43" name="Freeform 884"/>
              <p:cNvSpPr>
                <a:spLocks noEditPoints="1"/>
              </p:cNvSpPr>
              <p:nvPr/>
            </p:nvSpPr>
            <p:spPr bwMode="auto">
              <a:xfrm>
                <a:off x="2946844" y="2877344"/>
                <a:ext cx="406750" cy="411147"/>
              </a:xfrm>
              <a:custGeom>
                <a:avLst/>
                <a:gdLst>
                  <a:gd name="T0" fmla="*/ 90 w 174"/>
                  <a:gd name="T1" fmla="*/ 14 h 176"/>
                  <a:gd name="T2" fmla="*/ 90 w 174"/>
                  <a:gd name="T3" fmla="*/ 0 h 176"/>
                  <a:gd name="T4" fmla="*/ 80 w 174"/>
                  <a:gd name="T5" fmla="*/ 0 h 176"/>
                  <a:gd name="T6" fmla="*/ 80 w 174"/>
                  <a:gd name="T7" fmla="*/ 14 h 176"/>
                  <a:gd name="T8" fmla="*/ 0 w 174"/>
                  <a:gd name="T9" fmla="*/ 14 h 176"/>
                  <a:gd name="T10" fmla="*/ 0 w 174"/>
                  <a:gd name="T11" fmla="*/ 40 h 176"/>
                  <a:gd name="T12" fmla="*/ 9 w 174"/>
                  <a:gd name="T13" fmla="*/ 40 h 176"/>
                  <a:gd name="T14" fmla="*/ 9 w 174"/>
                  <a:gd name="T15" fmla="*/ 138 h 176"/>
                  <a:gd name="T16" fmla="*/ 70 w 174"/>
                  <a:gd name="T17" fmla="*/ 138 h 176"/>
                  <a:gd name="T18" fmla="*/ 33 w 174"/>
                  <a:gd name="T19" fmla="*/ 168 h 176"/>
                  <a:gd name="T20" fmla="*/ 39 w 174"/>
                  <a:gd name="T21" fmla="*/ 176 h 176"/>
                  <a:gd name="T22" fmla="*/ 86 w 174"/>
                  <a:gd name="T23" fmla="*/ 138 h 176"/>
                  <a:gd name="T24" fmla="*/ 86 w 174"/>
                  <a:gd name="T25" fmla="*/ 138 h 176"/>
                  <a:gd name="T26" fmla="*/ 133 w 174"/>
                  <a:gd name="T27" fmla="*/ 176 h 176"/>
                  <a:gd name="T28" fmla="*/ 140 w 174"/>
                  <a:gd name="T29" fmla="*/ 168 h 176"/>
                  <a:gd name="T30" fmla="*/ 102 w 174"/>
                  <a:gd name="T31" fmla="*/ 138 h 176"/>
                  <a:gd name="T32" fmla="*/ 164 w 174"/>
                  <a:gd name="T33" fmla="*/ 138 h 176"/>
                  <a:gd name="T34" fmla="*/ 164 w 174"/>
                  <a:gd name="T35" fmla="*/ 40 h 176"/>
                  <a:gd name="T36" fmla="*/ 174 w 174"/>
                  <a:gd name="T37" fmla="*/ 40 h 176"/>
                  <a:gd name="T38" fmla="*/ 174 w 174"/>
                  <a:gd name="T39" fmla="*/ 14 h 176"/>
                  <a:gd name="T40" fmla="*/ 90 w 174"/>
                  <a:gd name="T41" fmla="*/ 14 h 176"/>
                  <a:gd name="T42" fmla="*/ 154 w 174"/>
                  <a:gd name="T43" fmla="*/ 128 h 176"/>
                  <a:gd name="T44" fmla="*/ 19 w 174"/>
                  <a:gd name="T45" fmla="*/ 128 h 176"/>
                  <a:gd name="T46" fmla="*/ 19 w 174"/>
                  <a:gd name="T47" fmla="*/ 40 h 176"/>
                  <a:gd name="T48" fmla="*/ 154 w 174"/>
                  <a:gd name="T49" fmla="*/ 40 h 176"/>
                  <a:gd name="T50" fmla="*/ 154 w 174"/>
                  <a:gd name="T51" fmla="*/ 128 h 176"/>
                  <a:gd name="T52" fmla="*/ 51 w 174"/>
                  <a:gd name="T53" fmla="*/ 105 h 176"/>
                  <a:gd name="T54" fmla="*/ 51 w 174"/>
                  <a:gd name="T55" fmla="*/ 79 h 176"/>
                  <a:gd name="T56" fmla="*/ 77 w 174"/>
                  <a:gd name="T57" fmla="*/ 79 h 176"/>
                  <a:gd name="T58" fmla="*/ 51 w 174"/>
                  <a:gd name="T59" fmla="*/ 53 h 176"/>
                  <a:gd name="T60" fmla="*/ 25 w 174"/>
                  <a:gd name="T61" fmla="*/ 79 h 176"/>
                  <a:gd name="T62" fmla="*/ 51 w 174"/>
                  <a:gd name="T63" fmla="*/ 105 h 176"/>
                  <a:gd name="T64" fmla="*/ 59 w 174"/>
                  <a:gd name="T65" fmla="*/ 112 h 176"/>
                  <a:gd name="T66" fmla="*/ 85 w 174"/>
                  <a:gd name="T67" fmla="*/ 86 h 176"/>
                  <a:gd name="T68" fmla="*/ 59 w 174"/>
                  <a:gd name="T69" fmla="*/ 86 h 176"/>
                  <a:gd name="T70" fmla="*/ 59 w 174"/>
                  <a:gd name="T71" fmla="*/ 112 h 176"/>
                  <a:gd name="T72" fmla="*/ 138 w 174"/>
                  <a:gd name="T73" fmla="*/ 59 h 176"/>
                  <a:gd name="T74" fmla="*/ 105 w 174"/>
                  <a:gd name="T75" fmla="*/ 59 h 176"/>
                  <a:gd name="T76" fmla="*/ 105 w 174"/>
                  <a:gd name="T77" fmla="*/ 69 h 176"/>
                  <a:gd name="T78" fmla="*/ 138 w 174"/>
                  <a:gd name="T79" fmla="*/ 69 h 176"/>
                  <a:gd name="T80" fmla="*/ 138 w 174"/>
                  <a:gd name="T81" fmla="*/ 59 h 176"/>
                  <a:gd name="T82" fmla="*/ 138 w 174"/>
                  <a:gd name="T83" fmla="*/ 77 h 176"/>
                  <a:gd name="T84" fmla="*/ 105 w 174"/>
                  <a:gd name="T85" fmla="*/ 77 h 176"/>
                  <a:gd name="T86" fmla="*/ 105 w 174"/>
                  <a:gd name="T87" fmla="*/ 87 h 176"/>
                  <a:gd name="T88" fmla="*/ 138 w 174"/>
                  <a:gd name="T89" fmla="*/ 87 h 176"/>
                  <a:gd name="T90" fmla="*/ 138 w 174"/>
                  <a:gd name="T91" fmla="*/ 77 h 176"/>
                  <a:gd name="T92" fmla="*/ 138 w 174"/>
                  <a:gd name="T93" fmla="*/ 96 h 176"/>
                  <a:gd name="T94" fmla="*/ 105 w 174"/>
                  <a:gd name="T95" fmla="*/ 96 h 176"/>
                  <a:gd name="T96" fmla="*/ 105 w 174"/>
                  <a:gd name="T97" fmla="*/ 106 h 176"/>
                  <a:gd name="T98" fmla="*/ 138 w 174"/>
                  <a:gd name="T99" fmla="*/ 106 h 176"/>
                  <a:gd name="T100" fmla="*/ 138 w 174"/>
                  <a:gd name="T101" fmla="*/ 9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76">
                    <a:moveTo>
                      <a:pt x="90" y="14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33" y="168"/>
                      <a:pt x="33" y="168"/>
                      <a:pt x="33" y="168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40" y="168"/>
                      <a:pt x="140" y="168"/>
                      <a:pt x="140" y="168"/>
                    </a:cubicBezTo>
                    <a:cubicBezTo>
                      <a:pt x="102" y="138"/>
                      <a:pt x="102" y="138"/>
                      <a:pt x="102" y="138"/>
                    </a:cubicBezTo>
                    <a:cubicBezTo>
                      <a:pt x="164" y="138"/>
                      <a:pt x="164" y="138"/>
                      <a:pt x="164" y="138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74" y="40"/>
                      <a:pt x="174" y="40"/>
                      <a:pt x="174" y="40"/>
                    </a:cubicBezTo>
                    <a:cubicBezTo>
                      <a:pt x="174" y="14"/>
                      <a:pt x="174" y="14"/>
                      <a:pt x="174" y="14"/>
                    </a:cubicBezTo>
                    <a:lnTo>
                      <a:pt x="90" y="14"/>
                    </a:lnTo>
                    <a:close/>
                    <a:moveTo>
                      <a:pt x="154" y="128"/>
                    </a:moveTo>
                    <a:cubicBezTo>
                      <a:pt x="19" y="128"/>
                      <a:pt x="19" y="128"/>
                      <a:pt x="19" y="128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54" y="40"/>
                      <a:pt x="154" y="40"/>
                      <a:pt x="154" y="40"/>
                    </a:cubicBezTo>
                    <a:lnTo>
                      <a:pt x="154" y="128"/>
                    </a:lnTo>
                    <a:close/>
                    <a:moveTo>
                      <a:pt x="51" y="105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65"/>
                      <a:pt x="66" y="53"/>
                      <a:pt x="51" y="53"/>
                    </a:cubicBezTo>
                    <a:cubicBezTo>
                      <a:pt x="37" y="53"/>
                      <a:pt x="25" y="65"/>
                      <a:pt x="25" y="79"/>
                    </a:cubicBezTo>
                    <a:cubicBezTo>
                      <a:pt x="25" y="94"/>
                      <a:pt x="37" y="105"/>
                      <a:pt x="51" y="105"/>
                    </a:cubicBezTo>
                    <a:close/>
                    <a:moveTo>
                      <a:pt x="59" y="112"/>
                    </a:moveTo>
                    <a:cubicBezTo>
                      <a:pt x="73" y="112"/>
                      <a:pt x="85" y="101"/>
                      <a:pt x="85" y="86"/>
                    </a:cubicBezTo>
                    <a:cubicBezTo>
                      <a:pt x="59" y="86"/>
                      <a:pt x="59" y="86"/>
                      <a:pt x="59" y="86"/>
                    </a:cubicBezTo>
                    <a:lnTo>
                      <a:pt x="59" y="112"/>
                    </a:lnTo>
                    <a:close/>
                    <a:moveTo>
                      <a:pt x="138" y="59"/>
                    </a:moveTo>
                    <a:cubicBezTo>
                      <a:pt x="105" y="59"/>
                      <a:pt x="105" y="59"/>
                      <a:pt x="105" y="59"/>
                    </a:cubicBezTo>
                    <a:cubicBezTo>
                      <a:pt x="105" y="69"/>
                      <a:pt x="105" y="69"/>
                      <a:pt x="105" y="69"/>
                    </a:cubicBezTo>
                    <a:cubicBezTo>
                      <a:pt x="138" y="69"/>
                      <a:pt x="138" y="69"/>
                      <a:pt x="138" y="69"/>
                    </a:cubicBezTo>
                    <a:lnTo>
                      <a:pt x="138" y="59"/>
                    </a:lnTo>
                    <a:close/>
                    <a:moveTo>
                      <a:pt x="138" y="77"/>
                    </a:moveTo>
                    <a:cubicBezTo>
                      <a:pt x="105" y="77"/>
                      <a:pt x="105" y="77"/>
                      <a:pt x="105" y="7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38" y="87"/>
                      <a:pt x="138" y="87"/>
                      <a:pt x="138" y="87"/>
                    </a:cubicBezTo>
                    <a:lnTo>
                      <a:pt x="138" y="77"/>
                    </a:lnTo>
                    <a:close/>
                    <a:moveTo>
                      <a:pt x="138" y="96"/>
                    </a:moveTo>
                    <a:cubicBezTo>
                      <a:pt x="105" y="96"/>
                      <a:pt x="105" y="96"/>
                      <a:pt x="105" y="96"/>
                    </a:cubicBezTo>
                    <a:cubicBezTo>
                      <a:pt x="105" y="106"/>
                      <a:pt x="105" y="106"/>
                      <a:pt x="105" y="106"/>
                    </a:cubicBezTo>
                    <a:cubicBezTo>
                      <a:pt x="138" y="106"/>
                      <a:pt x="138" y="106"/>
                      <a:pt x="138" y="106"/>
                    </a:cubicBezTo>
                    <a:lnTo>
                      <a:pt x="138" y="96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9" tIns="34295" rIns="68589" bIns="34295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Freeform 40"/>
              <p:cNvSpPr>
                <a:spLocks noEditPoints="1"/>
              </p:cNvSpPr>
              <p:nvPr/>
            </p:nvSpPr>
            <p:spPr bwMode="auto">
              <a:xfrm>
                <a:off x="2782033" y="2992399"/>
                <a:ext cx="317694" cy="502396"/>
              </a:xfrm>
              <a:custGeom>
                <a:avLst/>
                <a:gdLst>
                  <a:gd name="T0" fmla="*/ 253 w 490"/>
                  <a:gd name="T1" fmla="*/ 737 h 775"/>
                  <a:gd name="T2" fmla="*/ 211 w 490"/>
                  <a:gd name="T3" fmla="*/ 775 h 775"/>
                  <a:gd name="T4" fmla="*/ 175 w 490"/>
                  <a:gd name="T5" fmla="*/ 762 h 775"/>
                  <a:gd name="T6" fmla="*/ 161 w 490"/>
                  <a:gd name="T7" fmla="*/ 762 h 775"/>
                  <a:gd name="T8" fmla="*/ 125 w 490"/>
                  <a:gd name="T9" fmla="*/ 775 h 775"/>
                  <a:gd name="T10" fmla="*/ 84 w 490"/>
                  <a:gd name="T11" fmla="*/ 737 h 775"/>
                  <a:gd name="T12" fmla="*/ 76 w 490"/>
                  <a:gd name="T13" fmla="*/ 475 h 775"/>
                  <a:gd name="T14" fmla="*/ 65 w 490"/>
                  <a:gd name="T15" fmla="*/ 474 h 775"/>
                  <a:gd name="T16" fmla="*/ 21 w 490"/>
                  <a:gd name="T17" fmla="*/ 441 h 775"/>
                  <a:gd name="T18" fmla="*/ 19 w 490"/>
                  <a:gd name="T19" fmla="*/ 217 h 775"/>
                  <a:gd name="T20" fmla="*/ 48 w 490"/>
                  <a:gd name="T21" fmla="*/ 192 h 775"/>
                  <a:gd name="T22" fmla="*/ 121 w 490"/>
                  <a:gd name="T23" fmla="*/ 183 h 775"/>
                  <a:gd name="T24" fmla="*/ 132 w 490"/>
                  <a:gd name="T25" fmla="*/ 189 h 775"/>
                  <a:gd name="T26" fmla="*/ 168 w 490"/>
                  <a:gd name="T27" fmla="*/ 243 h 775"/>
                  <a:gd name="T28" fmla="*/ 204 w 490"/>
                  <a:gd name="T29" fmla="*/ 189 h 775"/>
                  <a:gd name="T30" fmla="*/ 216 w 490"/>
                  <a:gd name="T31" fmla="*/ 183 h 775"/>
                  <a:gd name="T32" fmla="*/ 257 w 490"/>
                  <a:gd name="T33" fmla="*/ 188 h 775"/>
                  <a:gd name="T34" fmla="*/ 293 w 490"/>
                  <a:gd name="T35" fmla="*/ 205 h 775"/>
                  <a:gd name="T36" fmla="*/ 331 w 490"/>
                  <a:gd name="T37" fmla="*/ 251 h 775"/>
                  <a:gd name="T38" fmla="*/ 339 w 490"/>
                  <a:gd name="T39" fmla="*/ 259 h 775"/>
                  <a:gd name="T40" fmla="*/ 355 w 490"/>
                  <a:gd name="T41" fmla="*/ 261 h 775"/>
                  <a:gd name="T42" fmla="*/ 362 w 490"/>
                  <a:gd name="T43" fmla="*/ 256 h 775"/>
                  <a:gd name="T44" fmla="*/ 406 w 490"/>
                  <a:gd name="T45" fmla="*/ 223 h 775"/>
                  <a:gd name="T46" fmla="*/ 452 w 490"/>
                  <a:gd name="T47" fmla="*/ 284 h 775"/>
                  <a:gd name="T48" fmla="*/ 405 w 490"/>
                  <a:gd name="T49" fmla="*/ 318 h 775"/>
                  <a:gd name="T50" fmla="*/ 357 w 490"/>
                  <a:gd name="T51" fmla="*/ 346 h 775"/>
                  <a:gd name="T52" fmla="*/ 321 w 490"/>
                  <a:gd name="T53" fmla="*/ 343 h 775"/>
                  <a:gd name="T54" fmla="*/ 275 w 490"/>
                  <a:gd name="T55" fmla="*/ 302 h 775"/>
                  <a:gd name="T56" fmla="*/ 265 w 490"/>
                  <a:gd name="T57" fmla="*/ 291 h 775"/>
                  <a:gd name="T58" fmla="*/ 253 w 490"/>
                  <a:gd name="T59" fmla="*/ 737 h 775"/>
                  <a:gd name="T60" fmla="*/ 170 w 490"/>
                  <a:gd name="T61" fmla="*/ 1 h 775"/>
                  <a:gd name="T62" fmla="*/ 236 w 490"/>
                  <a:gd name="T63" fmla="*/ 74 h 775"/>
                  <a:gd name="T64" fmla="*/ 167 w 490"/>
                  <a:gd name="T65" fmla="*/ 159 h 775"/>
                  <a:gd name="T66" fmla="*/ 100 w 490"/>
                  <a:gd name="T67" fmla="*/ 71 h 775"/>
                  <a:gd name="T68" fmla="*/ 170 w 490"/>
                  <a:gd name="T69" fmla="*/ 1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0" h="775">
                    <a:moveTo>
                      <a:pt x="253" y="737"/>
                    </a:moveTo>
                    <a:cubicBezTo>
                      <a:pt x="252" y="758"/>
                      <a:pt x="230" y="775"/>
                      <a:pt x="211" y="775"/>
                    </a:cubicBezTo>
                    <a:cubicBezTo>
                      <a:pt x="198" y="775"/>
                      <a:pt x="182" y="770"/>
                      <a:pt x="175" y="762"/>
                    </a:cubicBezTo>
                    <a:cubicBezTo>
                      <a:pt x="172" y="757"/>
                      <a:pt x="165" y="757"/>
                      <a:pt x="161" y="762"/>
                    </a:cubicBezTo>
                    <a:cubicBezTo>
                      <a:pt x="155" y="770"/>
                      <a:pt x="138" y="775"/>
                      <a:pt x="125" y="775"/>
                    </a:cubicBezTo>
                    <a:cubicBezTo>
                      <a:pt x="106" y="775"/>
                      <a:pt x="85" y="758"/>
                      <a:pt x="84" y="737"/>
                    </a:cubicBezTo>
                    <a:cubicBezTo>
                      <a:pt x="76" y="475"/>
                      <a:pt x="76" y="475"/>
                      <a:pt x="76" y="475"/>
                    </a:cubicBezTo>
                    <a:cubicBezTo>
                      <a:pt x="65" y="474"/>
                      <a:pt x="65" y="474"/>
                      <a:pt x="65" y="474"/>
                    </a:cubicBezTo>
                    <a:cubicBezTo>
                      <a:pt x="47" y="472"/>
                      <a:pt x="24" y="459"/>
                      <a:pt x="21" y="441"/>
                    </a:cubicBezTo>
                    <a:cubicBezTo>
                      <a:pt x="0" y="331"/>
                      <a:pt x="4" y="332"/>
                      <a:pt x="19" y="217"/>
                    </a:cubicBezTo>
                    <a:cubicBezTo>
                      <a:pt x="21" y="209"/>
                      <a:pt x="31" y="194"/>
                      <a:pt x="48" y="192"/>
                    </a:cubicBezTo>
                    <a:cubicBezTo>
                      <a:pt x="121" y="183"/>
                      <a:pt x="121" y="183"/>
                      <a:pt x="121" y="183"/>
                    </a:cubicBezTo>
                    <a:cubicBezTo>
                      <a:pt x="125" y="183"/>
                      <a:pt x="130" y="185"/>
                      <a:pt x="132" y="189"/>
                    </a:cubicBezTo>
                    <a:cubicBezTo>
                      <a:pt x="168" y="243"/>
                      <a:pt x="168" y="243"/>
                      <a:pt x="168" y="243"/>
                    </a:cubicBezTo>
                    <a:cubicBezTo>
                      <a:pt x="204" y="189"/>
                      <a:pt x="204" y="189"/>
                      <a:pt x="204" y="189"/>
                    </a:cubicBezTo>
                    <a:cubicBezTo>
                      <a:pt x="207" y="185"/>
                      <a:pt x="211" y="183"/>
                      <a:pt x="216" y="183"/>
                    </a:cubicBezTo>
                    <a:cubicBezTo>
                      <a:pt x="257" y="188"/>
                      <a:pt x="257" y="188"/>
                      <a:pt x="257" y="188"/>
                    </a:cubicBezTo>
                    <a:cubicBezTo>
                      <a:pt x="278" y="191"/>
                      <a:pt x="285" y="196"/>
                      <a:pt x="293" y="205"/>
                    </a:cubicBezTo>
                    <a:cubicBezTo>
                      <a:pt x="307" y="223"/>
                      <a:pt x="320" y="239"/>
                      <a:pt x="331" y="251"/>
                    </a:cubicBezTo>
                    <a:cubicBezTo>
                      <a:pt x="334" y="254"/>
                      <a:pt x="336" y="257"/>
                      <a:pt x="339" y="259"/>
                    </a:cubicBezTo>
                    <a:cubicBezTo>
                      <a:pt x="343" y="264"/>
                      <a:pt x="350" y="264"/>
                      <a:pt x="355" y="261"/>
                    </a:cubicBezTo>
                    <a:cubicBezTo>
                      <a:pt x="357" y="259"/>
                      <a:pt x="360" y="258"/>
                      <a:pt x="362" y="256"/>
                    </a:cubicBezTo>
                    <a:cubicBezTo>
                      <a:pt x="373" y="248"/>
                      <a:pt x="393" y="233"/>
                      <a:pt x="406" y="223"/>
                    </a:cubicBezTo>
                    <a:cubicBezTo>
                      <a:pt x="442" y="195"/>
                      <a:pt x="490" y="255"/>
                      <a:pt x="452" y="284"/>
                    </a:cubicBezTo>
                    <a:cubicBezTo>
                      <a:pt x="438" y="294"/>
                      <a:pt x="418" y="310"/>
                      <a:pt x="405" y="318"/>
                    </a:cubicBezTo>
                    <a:cubicBezTo>
                      <a:pt x="386" y="332"/>
                      <a:pt x="369" y="342"/>
                      <a:pt x="357" y="346"/>
                    </a:cubicBezTo>
                    <a:cubicBezTo>
                      <a:pt x="346" y="351"/>
                      <a:pt x="332" y="351"/>
                      <a:pt x="321" y="343"/>
                    </a:cubicBezTo>
                    <a:cubicBezTo>
                      <a:pt x="305" y="333"/>
                      <a:pt x="291" y="320"/>
                      <a:pt x="275" y="302"/>
                    </a:cubicBezTo>
                    <a:cubicBezTo>
                      <a:pt x="272" y="299"/>
                      <a:pt x="269" y="295"/>
                      <a:pt x="265" y="291"/>
                    </a:cubicBezTo>
                    <a:cubicBezTo>
                      <a:pt x="253" y="737"/>
                      <a:pt x="253" y="737"/>
                      <a:pt x="253" y="737"/>
                    </a:cubicBezTo>
                    <a:close/>
                    <a:moveTo>
                      <a:pt x="170" y="1"/>
                    </a:moveTo>
                    <a:cubicBezTo>
                      <a:pt x="207" y="2"/>
                      <a:pt x="237" y="34"/>
                      <a:pt x="236" y="74"/>
                    </a:cubicBezTo>
                    <a:cubicBezTo>
                      <a:pt x="235" y="113"/>
                      <a:pt x="204" y="160"/>
                      <a:pt x="167" y="159"/>
                    </a:cubicBezTo>
                    <a:cubicBezTo>
                      <a:pt x="129" y="159"/>
                      <a:pt x="100" y="110"/>
                      <a:pt x="100" y="71"/>
                    </a:cubicBezTo>
                    <a:cubicBezTo>
                      <a:pt x="101" y="32"/>
                      <a:pt x="132" y="0"/>
                      <a:pt x="170" y="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3917326" y="2432240"/>
            <a:ext cx="1812165" cy="1812165"/>
            <a:chOff x="6462510" y="2539765"/>
            <a:chExt cx="1812165" cy="1812165"/>
          </a:xfrm>
        </p:grpSpPr>
        <p:grpSp>
          <p:nvGrpSpPr>
            <p:cNvPr id="33" name="组合 32"/>
            <p:cNvGrpSpPr/>
            <p:nvPr/>
          </p:nvGrpSpPr>
          <p:grpSpPr>
            <a:xfrm>
              <a:off x="6462510" y="2539765"/>
              <a:ext cx="1812165" cy="181216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4" name="同心圆 3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6927592" y="2990447"/>
              <a:ext cx="882000" cy="910800"/>
              <a:chOff x="1616076" y="3260726"/>
              <a:chExt cx="273050" cy="334963"/>
            </a:xfrm>
            <a:solidFill>
              <a:srgbClr val="C0504E"/>
            </a:solidFill>
          </p:grpSpPr>
          <p:sp>
            <p:nvSpPr>
              <p:cNvPr id="45" name="Freeform 622"/>
              <p:cNvSpPr/>
              <p:nvPr/>
            </p:nvSpPr>
            <p:spPr bwMode="auto">
              <a:xfrm>
                <a:off x="1616076" y="3392489"/>
                <a:ext cx="53975" cy="174625"/>
              </a:xfrm>
              <a:custGeom>
                <a:avLst/>
                <a:gdLst>
                  <a:gd name="T0" fmla="*/ 38 w 47"/>
                  <a:gd name="T1" fmla="*/ 36 h 151"/>
                  <a:gd name="T2" fmla="*/ 46 w 47"/>
                  <a:gd name="T3" fmla="*/ 0 h 151"/>
                  <a:gd name="T4" fmla="*/ 17 w 47"/>
                  <a:gd name="T5" fmla="*/ 0 h 151"/>
                  <a:gd name="T6" fmla="*/ 0 w 47"/>
                  <a:gd name="T7" fmla="*/ 53 h 151"/>
                  <a:gd name="T8" fmla="*/ 0 w 47"/>
                  <a:gd name="T9" fmla="*/ 98 h 151"/>
                  <a:gd name="T10" fmla="*/ 17 w 47"/>
                  <a:gd name="T11" fmla="*/ 151 h 151"/>
                  <a:gd name="T12" fmla="*/ 47 w 47"/>
                  <a:gd name="T13" fmla="*/ 151 h 151"/>
                  <a:gd name="T14" fmla="*/ 38 w 47"/>
                  <a:gd name="T15" fmla="*/ 114 h 151"/>
                  <a:gd name="T16" fmla="*/ 38 w 47"/>
                  <a:gd name="T17" fmla="*/ 36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51">
                    <a:moveTo>
                      <a:pt x="38" y="36"/>
                    </a:moveTo>
                    <a:cubicBezTo>
                      <a:pt x="38" y="27"/>
                      <a:pt x="41" y="13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39"/>
                      <a:pt x="0" y="53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2"/>
                      <a:pt x="8" y="151"/>
                      <a:pt x="17" y="151"/>
                    </a:cubicBezTo>
                    <a:cubicBezTo>
                      <a:pt x="47" y="151"/>
                      <a:pt x="47" y="151"/>
                      <a:pt x="47" y="151"/>
                    </a:cubicBezTo>
                    <a:cubicBezTo>
                      <a:pt x="41" y="137"/>
                      <a:pt x="38" y="123"/>
                      <a:pt x="38" y="114"/>
                    </a:cubicBezTo>
                    <a:lnTo>
                      <a:pt x="38" y="36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623"/>
              <p:cNvSpPr/>
              <p:nvPr/>
            </p:nvSpPr>
            <p:spPr bwMode="auto">
              <a:xfrm>
                <a:off x="1679576" y="3260726"/>
                <a:ext cx="209550" cy="334963"/>
              </a:xfrm>
              <a:custGeom>
                <a:avLst/>
                <a:gdLst>
                  <a:gd name="T0" fmla="*/ 17 w 180"/>
                  <a:gd name="T1" fmla="*/ 100 h 289"/>
                  <a:gd name="T2" fmla="*/ 0 w 180"/>
                  <a:gd name="T3" fmla="*/ 149 h 289"/>
                  <a:gd name="T4" fmla="*/ 0 w 180"/>
                  <a:gd name="T5" fmla="*/ 227 h 289"/>
                  <a:gd name="T6" fmla="*/ 36 w 180"/>
                  <a:gd name="T7" fmla="*/ 289 h 289"/>
                  <a:gd name="T8" fmla="*/ 131 w 180"/>
                  <a:gd name="T9" fmla="*/ 289 h 289"/>
                  <a:gd name="T10" fmla="*/ 166 w 180"/>
                  <a:gd name="T11" fmla="*/ 255 h 289"/>
                  <a:gd name="T12" fmla="*/ 167 w 180"/>
                  <a:gd name="T13" fmla="*/ 253 h 289"/>
                  <a:gd name="T14" fmla="*/ 94 w 180"/>
                  <a:gd name="T15" fmla="*/ 253 h 289"/>
                  <a:gd name="T16" fmla="*/ 82 w 180"/>
                  <a:gd name="T17" fmla="*/ 241 h 289"/>
                  <a:gd name="T18" fmla="*/ 94 w 180"/>
                  <a:gd name="T19" fmla="*/ 230 h 289"/>
                  <a:gd name="T20" fmla="*/ 169 w 180"/>
                  <a:gd name="T21" fmla="*/ 230 h 289"/>
                  <a:gd name="T22" fmla="*/ 172 w 180"/>
                  <a:gd name="T23" fmla="*/ 199 h 289"/>
                  <a:gd name="T24" fmla="*/ 94 w 180"/>
                  <a:gd name="T25" fmla="*/ 199 h 289"/>
                  <a:gd name="T26" fmla="*/ 82 w 180"/>
                  <a:gd name="T27" fmla="*/ 188 h 289"/>
                  <a:gd name="T28" fmla="*/ 94 w 180"/>
                  <a:gd name="T29" fmla="*/ 177 h 289"/>
                  <a:gd name="T30" fmla="*/ 175 w 180"/>
                  <a:gd name="T31" fmla="*/ 177 h 289"/>
                  <a:gd name="T32" fmla="*/ 178 w 180"/>
                  <a:gd name="T33" fmla="*/ 146 h 289"/>
                  <a:gd name="T34" fmla="*/ 94 w 180"/>
                  <a:gd name="T35" fmla="*/ 146 h 289"/>
                  <a:gd name="T36" fmla="*/ 82 w 180"/>
                  <a:gd name="T37" fmla="*/ 135 h 289"/>
                  <a:gd name="T38" fmla="*/ 94 w 180"/>
                  <a:gd name="T39" fmla="*/ 124 h 289"/>
                  <a:gd name="T40" fmla="*/ 180 w 180"/>
                  <a:gd name="T41" fmla="*/ 124 h 289"/>
                  <a:gd name="T42" fmla="*/ 180 w 180"/>
                  <a:gd name="T43" fmla="*/ 121 h 289"/>
                  <a:gd name="T44" fmla="*/ 145 w 180"/>
                  <a:gd name="T45" fmla="*/ 87 h 289"/>
                  <a:gd name="T46" fmla="*/ 82 w 180"/>
                  <a:gd name="T47" fmla="*/ 87 h 289"/>
                  <a:gd name="T48" fmla="*/ 84 w 180"/>
                  <a:gd name="T49" fmla="*/ 71 h 289"/>
                  <a:gd name="T50" fmla="*/ 90 w 180"/>
                  <a:gd name="T51" fmla="*/ 38 h 289"/>
                  <a:gd name="T52" fmla="*/ 64 w 180"/>
                  <a:gd name="T53" fmla="*/ 2 h 289"/>
                  <a:gd name="T54" fmla="*/ 29 w 180"/>
                  <a:gd name="T55" fmla="*/ 28 h 289"/>
                  <a:gd name="T56" fmla="*/ 21 w 180"/>
                  <a:gd name="T57" fmla="*/ 74 h 289"/>
                  <a:gd name="T58" fmla="*/ 17 w 180"/>
                  <a:gd name="T59" fmla="*/ 10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0" h="289">
                    <a:moveTo>
                      <a:pt x="17" y="100"/>
                    </a:moveTo>
                    <a:cubicBezTo>
                      <a:pt x="7" y="114"/>
                      <a:pt x="0" y="137"/>
                      <a:pt x="0" y="149"/>
                    </a:cubicBezTo>
                    <a:cubicBezTo>
                      <a:pt x="0" y="227"/>
                      <a:pt x="0" y="227"/>
                      <a:pt x="0" y="227"/>
                    </a:cubicBezTo>
                    <a:cubicBezTo>
                      <a:pt x="0" y="246"/>
                      <a:pt x="16" y="289"/>
                      <a:pt x="36" y="289"/>
                    </a:cubicBezTo>
                    <a:cubicBezTo>
                      <a:pt x="131" y="289"/>
                      <a:pt x="131" y="289"/>
                      <a:pt x="131" y="289"/>
                    </a:cubicBezTo>
                    <a:cubicBezTo>
                      <a:pt x="150" y="289"/>
                      <a:pt x="166" y="274"/>
                      <a:pt x="166" y="255"/>
                    </a:cubicBezTo>
                    <a:cubicBezTo>
                      <a:pt x="167" y="253"/>
                      <a:pt x="167" y="253"/>
                      <a:pt x="167" y="253"/>
                    </a:cubicBezTo>
                    <a:cubicBezTo>
                      <a:pt x="94" y="253"/>
                      <a:pt x="94" y="253"/>
                      <a:pt x="94" y="253"/>
                    </a:cubicBezTo>
                    <a:cubicBezTo>
                      <a:pt x="87" y="253"/>
                      <a:pt x="82" y="248"/>
                      <a:pt x="82" y="241"/>
                    </a:cubicBezTo>
                    <a:cubicBezTo>
                      <a:pt x="82" y="235"/>
                      <a:pt x="87" y="230"/>
                      <a:pt x="94" y="230"/>
                    </a:cubicBezTo>
                    <a:cubicBezTo>
                      <a:pt x="169" y="230"/>
                      <a:pt x="169" y="230"/>
                      <a:pt x="169" y="230"/>
                    </a:cubicBezTo>
                    <a:cubicBezTo>
                      <a:pt x="172" y="199"/>
                      <a:pt x="172" y="199"/>
                      <a:pt x="172" y="199"/>
                    </a:cubicBezTo>
                    <a:cubicBezTo>
                      <a:pt x="94" y="199"/>
                      <a:pt x="94" y="199"/>
                      <a:pt x="94" y="199"/>
                    </a:cubicBezTo>
                    <a:cubicBezTo>
                      <a:pt x="87" y="199"/>
                      <a:pt x="82" y="194"/>
                      <a:pt x="82" y="188"/>
                    </a:cubicBezTo>
                    <a:cubicBezTo>
                      <a:pt x="82" y="182"/>
                      <a:pt x="87" y="177"/>
                      <a:pt x="94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cubicBezTo>
                      <a:pt x="178" y="146"/>
                      <a:pt x="178" y="146"/>
                      <a:pt x="178" y="146"/>
                    </a:cubicBezTo>
                    <a:cubicBezTo>
                      <a:pt x="94" y="146"/>
                      <a:pt x="94" y="146"/>
                      <a:pt x="94" y="146"/>
                    </a:cubicBezTo>
                    <a:cubicBezTo>
                      <a:pt x="87" y="146"/>
                      <a:pt x="82" y="141"/>
                      <a:pt x="82" y="135"/>
                    </a:cubicBezTo>
                    <a:cubicBezTo>
                      <a:pt x="82" y="129"/>
                      <a:pt x="87" y="124"/>
                      <a:pt x="94" y="124"/>
                    </a:cubicBezTo>
                    <a:cubicBezTo>
                      <a:pt x="180" y="124"/>
                      <a:pt x="180" y="124"/>
                      <a:pt x="180" y="124"/>
                    </a:cubicBezTo>
                    <a:cubicBezTo>
                      <a:pt x="180" y="121"/>
                      <a:pt x="180" y="121"/>
                      <a:pt x="180" y="121"/>
                    </a:cubicBezTo>
                    <a:cubicBezTo>
                      <a:pt x="180" y="102"/>
                      <a:pt x="164" y="87"/>
                      <a:pt x="145" y="87"/>
                    </a:cubicBezTo>
                    <a:cubicBezTo>
                      <a:pt x="82" y="87"/>
                      <a:pt x="82" y="87"/>
                      <a:pt x="82" y="87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2" y="21"/>
                      <a:pt x="81" y="5"/>
                      <a:pt x="64" y="2"/>
                    </a:cubicBezTo>
                    <a:cubicBezTo>
                      <a:pt x="47" y="0"/>
                      <a:pt x="32" y="11"/>
                      <a:pt x="29" y="28"/>
                    </a:cubicBezTo>
                    <a:cubicBezTo>
                      <a:pt x="21" y="74"/>
                      <a:pt x="21" y="74"/>
                      <a:pt x="21" y="74"/>
                    </a:cubicBezTo>
                    <a:lnTo>
                      <a:pt x="17" y="10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9007693" y="2432240"/>
            <a:ext cx="1812165" cy="1812165"/>
            <a:chOff x="9007693" y="2539765"/>
            <a:chExt cx="1812165" cy="1812165"/>
          </a:xfrm>
        </p:grpSpPr>
        <p:grpSp>
          <p:nvGrpSpPr>
            <p:cNvPr id="36" name="组合 35"/>
            <p:cNvGrpSpPr/>
            <p:nvPr/>
          </p:nvGrpSpPr>
          <p:grpSpPr>
            <a:xfrm>
              <a:off x="9007693" y="2539765"/>
              <a:ext cx="1812165" cy="181216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7" name="同心圆 3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8" name="Freeform 14"/>
            <p:cNvSpPr>
              <a:spLocks noEditPoints="1"/>
            </p:cNvSpPr>
            <p:nvPr/>
          </p:nvSpPr>
          <p:spPr bwMode="black">
            <a:xfrm rot="900000">
              <a:off x="9472775" y="2990447"/>
              <a:ext cx="882000" cy="910800"/>
            </a:xfrm>
            <a:custGeom>
              <a:avLst/>
              <a:gdLst>
                <a:gd name="T0" fmla="*/ 129 w 246"/>
                <a:gd name="T1" fmla="*/ 192 h 300"/>
                <a:gd name="T2" fmla="*/ 43 w 246"/>
                <a:gd name="T3" fmla="*/ 202 h 300"/>
                <a:gd name="T4" fmla="*/ 129 w 246"/>
                <a:gd name="T5" fmla="*/ 126 h 300"/>
                <a:gd name="T6" fmla="*/ 43 w 246"/>
                <a:gd name="T7" fmla="*/ 135 h 300"/>
                <a:gd name="T8" fmla="*/ 129 w 246"/>
                <a:gd name="T9" fmla="*/ 126 h 300"/>
                <a:gd name="T10" fmla="*/ 215 w 246"/>
                <a:gd name="T11" fmla="*/ 101 h 300"/>
                <a:gd name="T12" fmla="*/ 219 w 246"/>
                <a:gd name="T13" fmla="*/ 90 h 300"/>
                <a:gd name="T14" fmla="*/ 208 w 246"/>
                <a:gd name="T15" fmla="*/ 111 h 300"/>
                <a:gd name="T16" fmla="*/ 43 w 246"/>
                <a:gd name="T17" fmla="*/ 92 h 300"/>
                <a:gd name="T18" fmla="*/ 117 w 246"/>
                <a:gd name="T19" fmla="*/ 102 h 300"/>
                <a:gd name="T20" fmla="*/ 43 w 246"/>
                <a:gd name="T21" fmla="*/ 235 h 300"/>
                <a:gd name="T22" fmla="*/ 117 w 246"/>
                <a:gd name="T23" fmla="*/ 226 h 300"/>
                <a:gd name="T24" fmla="*/ 43 w 246"/>
                <a:gd name="T25" fmla="*/ 235 h 300"/>
                <a:gd name="T26" fmla="*/ 11 w 246"/>
                <a:gd name="T27" fmla="*/ 287 h 300"/>
                <a:gd name="T28" fmla="*/ 35 w 246"/>
                <a:gd name="T29" fmla="*/ 36 h 300"/>
                <a:gd name="T30" fmla="*/ 0 w 246"/>
                <a:gd name="T31" fmla="*/ 22 h 300"/>
                <a:gd name="T32" fmla="*/ 219 w 246"/>
                <a:gd name="T33" fmla="*/ 300 h 300"/>
                <a:gd name="T34" fmla="*/ 208 w 246"/>
                <a:gd name="T35" fmla="*/ 173 h 300"/>
                <a:gd name="T36" fmla="*/ 117 w 246"/>
                <a:gd name="T37" fmla="*/ 159 h 300"/>
                <a:gd name="T38" fmla="*/ 43 w 246"/>
                <a:gd name="T39" fmla="*/ 169 h 300"/>
                <a:gd name="T40" fmla="*/ 117 w 246"/>
                <a:gd name="T41" fmla="*/ 159 h 300"/>
                <a:gd name="T42" fmla="*/ 57 w 246"/>
                <a:gd name="T43" fmla="*/ 22 h 300"/>
                <a:gd name="T44" fmla="*/ 86 w 246"/>
                <a:gd name="T45" fmla="*/ 20 h 300"/>
                <a:gd name="T46" fmla="*/ 110 w 246"/>
                <a:gd name="T47" fmla="*/ 0 h 300"/>
                <a:gd name="T48" fmla="*/ 133 w 246"/>
                <a:gd name="T49" fmla="*/ 20 h 300"/>
                <a:gd name="T50" fmla="*/ 162 w 246"/>
                <a:gd name="T51" fmla="*/ 22 h 300"/>
                <a:gd name="T52" fmla="*/ 179 w 246"/>
                <a:gd name="T53" fmla="*/ 43 h 300"/>
                <a:gd name="T54" fmla="*/ 41 w 246"/>
                <a:gd name="T55" fmla="*/ 36 h 300"/>
                <a:gd name="T56" fmla="*/ 110 w 246"/>
                <a:gd name="T57" fmla="*/ 20 h 300"/>
                <a:gd name="T58" fmla="*/ 110 w 246"/>
                <a:gd name="T59" fmla="*/ 11 h 300"/>
                <a:gd name="T60" fmla="*/ 190 w 246"/>
                <a:gd name="T61" fmla="*/ 269 h 300"/>
                <a:gd name="T62" fmla="*/ 29 w 246"/>
                <a:gd name="T63" fmla="*/ 59 h 300"/>
                <a:gd name="T64" fmla="*/ 190 w 246"/>
                <a:gd name="T65" fmla="*/ 71 h 300"/>
                <a:gd name="T66" fmla="*/ 200 w 246"/>
                <a:gd name="T67" fmla="*/ 49 h 300"/>
                <a:gd name="T68" fmla="*/ 19 w 246"/>
                <a:gd name="T69" fmla="*/ 278 h 300"/>
                <a:gd name="T70" fmla="*/ 200 w 246"/>
                <a:gd name="T71" fmla="*/ 185 h 300"/>
                <a:gd name="T72" fmla="*/ 190 w 246"/>
                <a:gd name="T73" fmla="*/ 269 h 300"/>
                <a:gd name="T74" fmla="*/ 190 w 246"/>
                <a:gd name="T75" fmla="*/ 133 h 300"/>
                <a:gd name="T76" fmla="*/ 200 w 246"/>
                <a:gd name="T77" fmla="*/ 124 h 300"/>
                <a:gd name="T78" fmla="*/ 215 w 246"/>
                <a:gd name="T79" fmla="*/ 35 h 300"/>
                <a:gd name="T80" fmla="*/ 219 w 246"/>
                <a:gd name="T81" fmla="*/ 22 h 300"/>
                <a:gd name="T82" fmla="*/ 184 w 246"/>
                <a:gd name="T83" fmla="*/ 36 h 300"/>
                <a:gd name="T84" fmla="*/ 208 w 246"/>
                <a:gd name="T85" fmla="*/ 44 h 300"/>
                <a:gd name="T86" fmla="*/ 246 w 246"/>
                <a:gd name="T87" fmla="*/ 41 h 300"/>
                <a:gd name="T88" fmla="*/ 155 w 246"/>
                <a:gd name="T89" fmla="*/ 134 h 300"/>
                <a:gd name="T90" fmla="*/ 156 w 246"/>
                <a:gd name="T91" fmla="*/ 92 h 300"/>
                <a:gd name="T92" fmla="*/ 218 w 246"/>
                <a:gd name="T93" fmla="*/ 41 h 300"/>
                <a:gd name="T94" fmla="*/ 246 w 246"/>
                <a:gd name="T95" fmla="*/ 107 h 300"/>
                <a:gd name="T96" fmla="*/ 155 w 246"/>
                <a:gd name="T97" fmla="*/ 201 h 300"/>
                <a:gd name="T98" fmla="*/ 156 w 246"/>
                <a:gd name="T99" fmla="*/ 159 h 300"/>
                <a:gd name="T100" fmla="*/ 218 w 246"/>
                <a:gd name="T101" fmla="*/ 10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6" h="300">
                  <a:moveTo>
                    <a:pt x="43" y="192"/>
                  </a:moveTo>
                  <a:cubicBezTo>
                    <a:pt x="129" y="192"/>
                    <a:pt x="129" y="192"/>
                    <a:pt x="129" y="192"/>
                  </a:cubicBezTo>
                  <a:cubicBezTo>
                    <a:pt x="129" y="202"/>
                    <a:pt x="129" y="202"/>
                    <a:pt x="129" y="202"/>
                  </a:cubicBezTo>
                  <a:cubicBezTo>
                    <a:pt x="43" y="202"/>
                    <a:pt x="43" y="202"/>
                    <a:pt x="43" y="202"/>
                  </a:cubicBezTo>
                  <a:lnTo>
                    <a:pt x="43" y="192"/>
                  </a:lnTo>
                  <a:close/>
                  <a:moveTo>
                    <a:pt x="129" y="126"/>
                  </a:moveTo>
                  <a:cubicBezTo>
                    <a:pt x="43" y="126"/>
                    <a:pt x="43" y="126"/>
                    <a:pt x="43" y="12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129" y="135"/>
                    <a:pt x="129" y="135"/>
                    <a:pt x="129" y="135"/>
                  </a:cubicBezTo>
                  <a:lnTo>
                    <a:pt x="129" y="126"/>
                  </a:lnTo>
                  <a:close/>
                  <a:moveTo>
                    <a:pt x="208" y="111"/>
                  </a:moveTo>
                  <a:cubicBezTo>
                    <a:pt x="215" y="101"/>
                    <a:pt x="215" y="101"/>
                    <a:pt x="215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9" y="90"/>
                    <a:pt x="219" y="90"/>
                    <a:pt x="219" y="90"/>
                  </a:cubicBezTo>
                  <a:cubicBezTo>
                    <a:pt x="208" y="106"/>
                    <a:pt x="208" y="106"/>
                    <a:pt x="208" y="106"/>
                  </a:cubicBezTo>
                  <a:lnTo>
                    <a:pt x="208" y="111"/>
                  </a:lnTo>
                  <a:close/>
                  <a:moveTo>
                    <a:pt x="117" y="92"/>
                  </a:moveTo>
                  <a:cubicBezTo>
                    <a:pt x="43" y="92"/>
                    <a:pt x="43" y="92"/>
                    <a:pt x="43" y="92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117" y="102"/>
                    <a:pt x="117" y="102"/>
                    <a:pt x="117" y="102"/>
                  </a:cubicBezTo>
                  <a:lnTo>
                    <a:pt x="117" y="92"/>
                  </a:lnTo>
                  <a:close/>
                  <a:moveTo>
                    <a:pt x="43" y="235"/>
                  </a:moveTo>
                  <a:cubicBezTo>
                    <a:pt x="117" y="235"/>
                    <a:pt x="117" y="235"/>
                    <a:pt x="117" y="235"/>
                  </a:cubicBezTo>
                  <a:cubicBezTo>
                    <a:pt x="117" y="226"/>
                    <a:pt x="117" y="226"/>
                    <a:pt x="117" y="226"/>
                  </a:cubicBezTo>
                  <a:cubicBezTo>
                    <a:pt x="43" y="226"/>
                    <a:pt x="43" y="226"/>
                    <a:pt x="43" y="226"/>
                  </a:cubicBezTo>
                  <a:lnTo>
                    <a:pt x="43" y="235"/>
                  </a:lnTo>
                  <a:close/>
                  <a:moveTo>
                    <a:pt x="208" y="287"/>
                  </a:moveTo>
                  <a:cubicBezTo>
                    <a:pt x="11" y="287"/>
                    <a:pt x="11" y="287"/>
                    <a:pt x="11" y="28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1"/>
                    <a:pt x="40" y="26"/>
                    <a:pt x="4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219" y="300"/>
                    <a:pt x="219" y="300"/>
                    <a:pt x="219" y="300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08" y="173"/>
                    <a:pt x="208" y="173"/>
                    <a:pt x="208" y="173"/>
                  </a:cubicBezTo>
                  <a:lnTo>
                    <a:pt x="208" y="287"/>
                  </a:lnTo>
                  <a:close/>
                  <a:moveTo>
                    <a:pt x="117" y="159"/>
                  </a:moveTo>
                  <a:cubicBezTo>
                    <a:pt x="43" y="159"/>
                    <a:pt x="43" y="159"/>
                    <a:pt x="43" y="159"/>
                  </a:cubicBezTo>
                  <a:cubicBezTo>
                    <a:pt x="43" y="169"/>
                    <a:pt x="43" y="169"/>
                    <a:pt x="43" y="169"/>
                  </a:cubicBezTo>
                  <a:cubicBezTo>
                    <a:pt x="117" y="169"/>
                    <a:pt x="117" y="169"/>
                    <a:pt x="117" y="169"/>
                  </a:cubicBezTo>
                  <a:lnTo>
                    <a:pt x="117" y="159"/>
                  </a:lnTo>
                  <a:close/>
                  <a:moveTo>
                    <a:pt x="41" y="36"/>
                  </a:moveTo>
                  <a:cubicBezTo>
                    <a:pt x="43" y="29"/>
                    <a:pt x="50" y="25"/>
                    <a:pt x="57" y="22"/>
                  </a:cubicBezTo>
                  <a:cubicBezTo>
                    <a:pt x="63" y="21"/>
                    <a:pt x="71" y="20"/>
                    <a:pt x="77" y="20"/>
                  </a:cubicBezTo>
                  <a:cubicBezTo>
                    <a:pt x="80" y="20"/>
                    <a:pt x="83" y="20"/>
                    <a:pt x="86" y="20"/>
                  </a:cubicBezTo>
                  <a:cubicBezTo>
                    <a:pt x="87" y="20"/>
                    <a:pt x="88" y="20"/>
                    <a:pt x="89" y="20"/>
                  </a:cubicBezTo>
                  <a:cubicBezTo>
                    <a:pt x="89" y="9"/>
                    <a:pt x="98" y="0"/>
                    <a:pt x="110" y="0"/>
                  </a:cubicBezTo>
                  <a:cubicBezTo>
                    <a:pt x="121" y="0"/>
                    <a:pt x="130" y="9"/>
                    <a:pt x="130" y="20"/>
                  </a:cubicBezTo>
                  <a:cubicBezTo>
                    <a:pt x="131" y="20"/>
                    <a:pt x="132" y="20"/>
                    <a:pt x="133" y="20"/>
                  </a:cubicBezTo>
                  <a:cubicBezTo>
                    <a:pt x="136" y="20"/>
                    <a:pt x="139" y="20"/>
                    <a:pt x="142" y="20"/>
                  </a:cubicBezTo>
                  <a:cubicBezTo>
                    <a:pt x="149" y="20"/>
                    <a:pt x="156" y="21"/>
                    <a:pt x="162" y="22"/>
                  </a:cubicBezTo>
                  <a:cubicBezTo>
                    <a:pt x="170" y="25"/>
                    <a:pt x="176" y="29"/>
                    <a:pt x="178" y="36"/>
                  </a:cubicBezTo>
                  <a:cubicBezTo>
                    <a:pt x="179" y="38"/>
                    <a:pt x="179" y="41"/>
                    <a:pt x="179" y="43"/>
                  </a:cubicBezTo>
                  <a:cubicBezTo>
                    <a:pt x="145" y="43"/>
                    <a:pt x="74" y="43"/>
                    <a:pt x="40" y="43"/>
                  </a:cubicBezTo>
                  <a:cubicBezTo>
                    <a:pt x="40" y="41"/>
                    <a:pt x="41" y="38"/>
                    <a:pt x="41" y="36"/>
                  </a:cubicBezTo>
                  <a:close/>
                  <a:moveTo>
                    <a:pt x="99" y="20"/>
                  </a:moveTo>
                  <a:cubicBezTo>
                    <a:pt x="103" y="20"/>
                    <a:pt x="106" y="20"/>
                    <a:pt x="110" y="20"/>
                  </a:cubicBezTo>
                  <a:cubicBezTo>
                    <a:pt x="113" y="20"/>
                    <a:pt x="116" y="20"/>
                    <a:pt x="120" y="20"/>
                  </a:cubicBezTo>
                  <a:cubicBezTo>
                    <a:pt x="119" y="15"/>
                    <a:pt x="115" y="11"/>
                    <a:pt x="110" y="11"/>
                  </a:cubicBezTo>
                  <a:cubicBezTo>
                    <a:pt x="104" y="11"/>
                    <a:pt x="100" y="15"/>
                    <a:pt x="99" y="20"/>
                  </a:cubicBezTo>
                  <a:close/>
                  <a:moveTo>
                    <a:pt x="190" y="269"/>
                  </a:moveTo>
                  <a:cubicBezTo>
                    <a:pt x="29" y="269"/>
                    <a:pt x="29" y="269"/>
                    <a:pt x="29" y="26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278"/>
                    <a:pt x="19" y="278"/>
                    <a:pt x="19" y="278"/>
                  </a:cubicBezTo>
                  <a:cubicBezTo>
                    <a:pt x="200" y="278"/>
                    <a:pt x="200" y="278"/>
                    <a:pt x="200" y="278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190" y="199"/>
                    <a:pt x="190" y="199"/>
                    <a:pt x="190" y="199"/>
                  </a:cubicBezTo>
                  <a:lnTo>
                    <a:pt x="190" y="269"/>
                  </a:lnTo>
                  <a:close/>
                  <a:moveTo>
                    <a:pt x="200" y="119"/>
                  </a:moveTo>
                  <a:cubicBezTo>
                    <a:pt x="190" y="133"/>
                    <a:pt x="190" y="133"/>
                    <a:pt x="190" y="133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200" y="124"/>
                    <a:pt x="200" y="124"/>
                    <a:pt x="200" y="124"/>
                  </a:cubicBezTo>
                  <a:lnTo>
                    <a:pt x="200" y="119"/>
                  </a:lnTo>
                  <a:close/>
                  <a:moveTo>
                    <a:pt x="215" y="35"/>
                  </a:moveTo>
                  <a:cubicBezTo>
                    <a:pt x="219" y="35"/>
                    <a:pt x="219" y="35"/>
                    <a:pt x="219" y="35"/>
                  </a:cubicBezTo>
                  <a:cubicBezTo>
                    <a:pt x="219" y="22"/>
                    <a:pt x="219" y="22"/>
                    <a:pt x="219" y="22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79" y="26"/>
                    <a:pt x="182" y="30"/>
                    <a:pt x="184" y="36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08" y="44"/>
                    <a:pt x="208" y="44"/>
                    <a:pt x="208" y="44"/>
                  </a:cubicBezTo>
                  <a:lnTo>
                    <a:pt x="215" y="35"/>
                  </a:lnTo>
                  <a:close/>
                  <a:moveTo>
                    <a:pt x="246" y="41"/>
                  </a:moveTo>
                  <a:cubicBezTo>
                    <a:pt x="182" y="134"/>
                    <a:pt x="182" y="134"/>
                    <a:pt x="182" y="134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56" y="92"/>
                    <a:pt x="156" y="92"/>
                    <a:pt x="156" y="92"/>
                  </a:cubicBezTo>
                  <a:cubicBezTo>
                    <a:pt x="169" y="113"/>
                    <a:pt x="169" y="113"/>
                    <a:pt x="169" y="113"/>
                  </a:cubicBezTo>
                  <a:cubicBezTo>
                    <a:pt x="218" y="41"/>
                    <a:pt x="218" y="41"/>
                    <a:pt x="218" y="41"/>
                  </a:cubicBezTo>
                  <a:lnTo>
                    <a:pt x="246" y="41"/>
                  </a:lnTo>
                  <a:close/>
                  <a:moveTo>
                    <a:pt x="246" y="107"/>
                  </a:moveTo>
                  <a:cubicBezTo>
                    <a:pt x="182" y="201"/>
                    <a:pt x="182" y="201"/>
                    <a:pt x="182" y="201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56" y="159"/>
                    <a:pt x="156" y="159"/>
                    <a:pt x="156" y="159"/>
                  </a:cubicBezTo>
                  <a:cubicBezTo>
                    <a:pt x="169" y="180"/>
                    <a:pt x="169" y="180"/>
                    <a:pt x="169" y="180"/>
                  </a:cubicBezTo>
                  <a:cubicBezTo>
                    <a:pt x="218" y="107"/>
                    <a:pt x="218" y="107"/>
                    <a:pt x="218" y="107"/>
                  </a:cubicBezTo>
                  <a:lnTo>
                    <a:pt x="246" y="107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109700" tIns="54851" rIns="109700" bIns="5485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3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067970" y="4424903"/>
            <a:ext cx="2341931" cy="885129"/>
            <a:chOff x="8679146" y="1001881"/>
            <a:chExt cx="2341931" cy="885129"/>
          </a:xfrm>
        </p:grpSpPr>
        <p:grpSp>
          <p:nvGrpSpPr>
            <p:cNvPr id="54" name="组合 53"/>
            <p:cNvGrpSpPr/>
            <p:nvPr/>
          </p:nvGrpSpPr>
          <p:grpSpPr>
            <a:xfrm>
              <a:off x="8679146" y="1187578"/>
              <a:ext cx="2341931" cy="699432"/>
              <a:chOff x="6290683" y="908862"/>
              <a:chExt cx="2341931" cy="699432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6852147" y="908862"/>
                <a:ext cx="17804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0070C0"/>
                    </a:solidFill>
                    <a:cs typeface="+mn-ea"/>
                    <a:sym typeface="+mn-lt"/>
                  </a:rPr>
                  <a:t>工作内容</a:t>
                </a: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6290683" y="1331295"/>
                <a:ext cx="23419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>
              <a:off x="8710537" y="1606041"/>
              <a:ext cx="222238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/>
            <p:cNvSpPr txBox="1"/>
            <p:nvPr/>
          </p:nvSpPr>
          <p:spPr>
            <a:xfrm>
              <a:off x="8710537" y="1001881"/>
              <a:ext cx="8073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>
                  <a:solidFill>
                    <a:srgbClr val="0070C0"/>
                  </a:solidFill>
                  <a:cs typeface="+mn-ea"/>
                  <a:sym typeface="+mn-lt"/>
                </a:rPr>
                <a:t>01</a:t>
              </a:r>
              <a:endParaRPr lang="zh-CN" altLang="en-US" sz="36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632216" y="4424903"/>
            <a:ext cx="2341931" cy="855802"/>
            <a:chOff x="8679146" y="2195367"/>
            <a:chExt cx="2341931" cy="855802"/>
          </a:xfrm>
        </p:grpSpPr>
        <p:grpSp>
          <p:nvGrpSpPr>
            <p:cNvPr id="60" name="组合 59"/>
            <p:cNvGrpSpPr/>
            <p:nvPr/>
          </p:nvGrpSpPr>
          <p:grpSpPr>
            <a:xfrm>
              <a:off x="8679146" y="2351737"/>
              <a:ext cx="2341931" cy="699432"/>
              <a:chOff x="6290683" y="908862"/>
              <a:chExt cx="2341931" cy="699432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6852147" y="908862"/>
                <a:ext cx="17804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0070C0"/>
                    </a:solidFill>
                    <a:cs typeface="+mn-ea"/>
                    <a:sym typeface="+mn-lt"/>
                  </a:rPr>
                  <a:t>关键目标成果</a:t>
                </a: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6290683" y="1331295"/>
                <a:ext cx="23419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61" name="直接连接符 60"/>
            <p:cNvCxnSpPr/>
            <p:nvPr/>
          </p:nvCxnSpPr>
          <p:spPr>
            <a:xfrm>
              <a:off x="8710537" y="2792062"/>
              <a:ext cx="222238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/>
            <p:cNvSpPr txBox="1"/>
            <p:nvPr/>
          </p:nvSpPr>
          <p:spPr>
            <a:xfrm>
              <a:off x="8710537" y="2195367"/>
              <a:ext cx="8073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>
                  <a:solidFill>
                    <a:srgbClr val="0070C0"/>
                  </a:solidFill>
                  <a:cs typeface="+mn-ea"/>
                  <a:sym typeface="+mn-lt"/>
                </a:rPr>
                <a:t>02</a:t>
              </a:r>
              <a:endParaRPr lang="zh-CN" altLang="en-US" sz="36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196462" y="4424903"/>
            <a:ext cx="2341931" cy="869866"/>
            <a:chOff x="8679146" y="3360392"/>
            <a:chExt cx="2341931" cy="869866"/>
          </a:xfrm>
        </p:grpSpPr>
        <p:grpSp>
          <p:nvGrpSpPr>
            <p:cNvPr id="66" name="组合 65"/>
            <p:cNvGrpSpPr/>
            <p:nvPr/>
          </p:nvGrpSpPr>
          <p:grpSpPr>
            <a:xfrm>
              <a:off x="8679146" y="3530826"/>
              <a:ext cx="2341931" cy="699432"/>
              <a:chOff x="6290683" y="908862"/>
              <a:chExt cx="2341931" cy="699432"/>
            </a:xfrm>
          </p:grpSpPr>
          <p:sp>
            <p:nvSpPr>
              <p:cNvPr id="69" name="文本框 68"/>
              <p:cNvSpPr txBox="1"/>
              <p:nvPr/>
            </p:nvSpPr>
            <p:spPr>
              <a:xfrm>
                <a:off x="6852147" y="908862"/>
                <a:ext cx="17804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0070C0"/>
                    </a:solidFill>
                    <a:cs typeface="+mn-ea"/>
                    <a:sym typeface="+mn-lt"/>
                  </a:rPr>
                  <a:t>优势与不足</a:t>
                </a: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6290683" y="1331295"/>
                <a:ext cx="23419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67" name="直接连接符 66"/>
            <p:cNvCxnSpPr/>
            <p:nvPr/>
          </p:nvCxnSpPr>
          <p:spPr>
            <a:xfrm>
              <a:off x="8710537" y="3978083"/>
              <a:ext cx="222238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/>
            <p:cNvSpPr txBox="1"/>
            <p:nvPr/>
          </p:nvSpPr>
          <p:spPr>
            <a:xfrm>
              <a:off x="8710537" y="3360392"/>
              <a:ext cx="8073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>
                  <a:solidFill>
                    <a:srgbClr val="0070C0"/>
                  </a:solidFill>
                  <a:cs typeface="+mn-ea"/>
                  <a:sym typeface="+mn-lt"/>
                </a:rPr>
                <a:t>03</a:t>
              </a:r>
              <a:endParaRPr lang="zh-CN" altLang="en-US" sz="36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8760709" y="4424903"/>
            <a:ext cx="2341931" cy="893731"/>
            <a:chOff x="8679146" y="4558214"/>
            <a:chExt cx="2341931" cy="893731"/>
          </a:xfrm>
        </p:grpSpPr>
        <p:grpSp>
          <p:nvGrpSpPr>
            <p:cNvPr id="72" name="组合 71"/>
            <p:cNvGrpSpPr/>
            <p:nvPr/>
          </p:nvGrpSpPr>
          <p:grpSpPr>
            <a:xfrm>
              <a:off x="8679146" y="4752513"/>
              <a:ext cx="2341931" cy="699432"/>
              <a:chOff x="6290683" y="908862"/>
              <a:chExt cx="2341931" cy="699432"/>
            </a:xfrm>
          </p:grpSpPr>
          <p:sp>
            <p:nvSpPr>
              <p:cNvPr id="75" name="文本框 74"/>
              <p:cNvSpPr txBox="1"/>
              <p:nvPr/>
            </p:nvSpPr>
            <p:spPr>
              <a:xfrm>
                <a:off x="6852147" y="908862"/>
                <a:ext cx="17804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0070C0"/>
                    </a:solidFill>
                    <a:cs typeface="+mn-ea"/>
                    <a:sym typeface="+mn-lt"/>
                  </a:rPr>
                  <a:t>工作计划</a:t>
                </a: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6290683" y="1331295"/>
                <a:ext cx="23419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73" name="直接连接符 72"/>
            <p:cNvCxnSpPr/>
            <p:nvPr/>
          </p:nvCxnSpPr>
          <p:spPr>
            <a:xfrm>
              <a:off x="8710537" y="5164104"/>
              <a:ext cx="222238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/>
            <p:cNvSpPr txBox="1"/>
            <p:nvPr/>
          </p:nvSpPr>
          <p:spPr>
            <a:xfrm>
              <a:off x="8710537" y="4558214"/>
              <a:ext cx="8073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>
                  <a:solidFill>
                    <a:srgbClr val="0070C0"/>
                  </a:solidFill>
                  <a:cs typeface="+mn-ea"/>
                  <a:sym typeface="+mn-lt"/>
                </a:rPr>
                <a:t>04</a:t>
              </a:r>
              <a:endParaRPr lang="zh-CN" altLang="en-US" sz="36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" fill="hold"/>
                                        <p:tgtEl>
                                          <p:spTgt spid="4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4" dur="200" fill="hold"/>
                                        <p:tgtEl>
                                          <p:spTgt spid="5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1" dur="200" fill="hold"/>
                                        <p:tgtEl>
                                          <p:spTgt spid="5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8" dur="200" fill="hold"/>
                                        <p:tgtEl>
                                          <p:spTgt spid="5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00"/>
                            </p:stCondLst>
                            <p:childTnLst>
                              <p:par>
                                <p:cTn id="50" presetID="2" presetClass="entr" presetSubtype="4" accel="16000" decel="8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accel="16000" decel="84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accel="16000" decel="84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accel="16000" decel="84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866403" y="870812"/>
            <a:ext cx="2459194" cy="2459194"/>
            <a:chOff x="1372142" y="2539765"/>
            <a:chExt cx="1812165" cy="1812165"/>
          </a:xfrm>
        </p:grpSpPr>
        <p:grpSp>
          <p:nvGrpSpPr>
            <p:cNvPr id="3" name="组合 2"/>
            <p:cNvGrpSpPr/>
            <p:nvPr/>
          </p:nvGrpSpPr>
          <p:grpSpPr>
            <a:xfrm>
              <a:off x="1372142" y="2539765"/>
              <a:ext cx="1812165" cy="181216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" name="同心圆 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" name="Freeform 21"/>
            <p:cNvSpPr>
              <a:spLocks noEditPoints="1"/>
            </p:cNvSpPr>
            <p:nvPr/>
          </p:nvSpPr>
          <p:spPr bwMode="auto">
            <a:xfrm>
              <a:off x="1837750" y="2989858"/>
              <a:ext cx="880949" cy="911978"/>
            </a:xfrm>
            <a:custGeom>
              <a:avLst/>
              <a:gdLst>
                <a:gd name="T0" fmla="*/ 24 w 60"/>
                <a:gd name="T1" fmla="*/ 7 h 62"/>
                <a:gd name="T2" fmla="*/ 38 w 60"/>
                <a:gd name="T3" fmla="*/ 7 h 62"/>
                <a:gd name="T4" fmla="*/ 47 w 60"/>
                <a:gd name="T5" fmla="*/ 7 h 62"/>
                <a:gd name="T6" fmla="*/ 47 w 60"/>
                <a:gd name="T7" fmla="*/ 18 h 62"/>
                <a:gd name="T8" fmla="*/ 47 w 60"/>
                <a:gd name="T9" fmla="*/ 7 h 62"/>
                <a:gd name="T10" fmla="*/ 20 w 60"/>
                <a:gd name="T11" fmla="*/ 37 h 62"/>
                <a:gd name="T12" fmla="*/ 21 w 60"/>
                <a:gd name="T13" fmla="*/ 58 h 62"/>
                <a:gd name="T14" fmla="*/ 15 w 60"/>
                <a:gd name="T15" fmla="*/ 40 h 62"/>
                <a:gd name="T16" fmla="*/ 12 w 60"/>
                <a:gd name="T17" fmla="*/ 58 h 62"/>
                <a:gd name="T18" fmla="*/ 7 w 60"/>
                <a:gd name="T19" fmla="*/ 37 h 62"/>
                <a:gd name="T20" fmla="*/ 2 w 60"/>
                <a:gd name="T21" fmla="*/ 36 h 62"/>
                <a:gd name="T22" fmla="*/ 7 w 60"/>
                <a:gd name="T23" fmla="*/ 19 h 62"/>
                <a:gd name="T24" fmla="*/ 14 w 60"/>
                <a:gd name="T25" fmla="*/ 24 h 62"/>
                <a:gd name="T26" fmla="*/ 21 w 60"/>
                <a:gd name="T27" fmla="*/ 19 h 62"/>
                <a:gd name="T28" fmla="*/ 29 w 60"/>
                <a:gd name="T29" fmla="*/ 16 h 62"/>
                <a:gd name="T30" fmla="*/ 30 w 60"/>
                <a:gd name="T31" fmla="*/ 19 h 62"/>
                <a:gd name="T32" fmla="*/ 30 w 60"/>
                <a:gd name="T33" fmla="*/ 32 h 62"/>
                <a:gd name="T34" fmla="*/ 31 w 60"/>
                <a:gd name="T35" fmla="*/ 32 h 62"/>
                <a:gd name="T36" fmla="*/ 31 w 60"/>
                <a:gd name="T37" fmla="*/ 32 h 62"/>
                <a:gd name="T38" fmla="*/ 32 w 60"/>
                <a:gd name="T39" fmla="*/ 19 h 62"/>
                <a:gd name="T40" fmla="*/ 32 w 60"/>
                <a:gd name="T41" fmla="*/ 16 h 62"/>
                <a:gd name="T42" fmla="*/ 40 w 60"/>
                <a:gd name="T43" fmla="*/ 19 h 62"/>
                <a:gd name="T44" fmla="*/ 47 w 60"/>
                <a:gd name="T45" fmla="*/ 24 h 62"/>
                <a:gd name="T46" fmla="*/ 54 w 60"/>
                <a:gd name="T47" fmla="*/ 19 h 62"/>
                <a:gd name="T48" fmla="*/ 58 w 60"/>
                <a:gd name="T49" fmla="*/ 35 h 62"/>
                <a:gd name="T50" fmla="*/ 53 w 60"/>
                <a:gd name="T51" fmla="*/ 37 h 62"/>
                <a:gd name="T52" fmla="*/ 54 w 60"/>
                <a:gd name="T53" fmla="*/ 58 h 62"/>
                <a:gd name="T54" fmla="*/ 48 w 60"/>
                <a:gd name="T55" fmla="*/ 40 h 62"/>
                <a:gd name="T56" fmla="*/ 45 w 60"/>
                <a:gd name="T57" fmla="*/ 58 h 62"/>
                <a:gd name="T58" fmla="*/ 40 w 60"/>
                <a:gd name="T59" fmla="*/ 37 h 62"/>
                <a:gd name="T60" fmla="*/ 38 w 60"/>
                <a:gd name="T61" fmla="*/ 38 h 62"/>
                <a:gd name="T62" fmla="*/ 33 w 60"/>
                <a:gd name="T63" fmla="*/ 62 h 62"/>
                <a:gd name="T64" fmla="*/ 29 w 60"/>
                <a:gd name="T65" fmla="*/ 41 h 62"/>
                <a:gd name="T66" fmla="*/ 22 w 60"/>
                <a:gd name="T67" fmla="*/ 62 h 62"/>
                <a:gd name="T68" fmla="*/ 20 w 60"/>
                <a:gd name="T69" fmla="*/ 36 h 62"/>
                <a:gd name="T70" fmla="*/ 9 w 60"/>
                <a:gd name="T71" fmla="*/ 13 h 62"/>
                <a:gd name="T72" fmla="*/ 20 w 60"/>
                <a:gd name="T73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" h="62">
                  <a:moveTo>
                    <a:pt x="31" y="0"/>
                  </a:moveTo>
                  <a:cubicBezTo>
                    <a:pt x="27" y="0"/>
                    <a:pt x="24" y="4"/>
                    <a:pt x="24" y="7"/>
                  </a:cubicBezTo>
                  <a:cubicBezTo>
                    <a:pt x="24" y="11"/>
                    <a:pt x="27" y="14"/>
                    <a:pt x="31" y="14"/>
                  </a:cubicBezTo>
                  <a:cubicBezTo>
                    <a:pt x="35" y="14"/>
                    <a:pt x="38" y="11"/>
                    <a:pt x="38" y="7"/>
                  </a:cubicBezTo>
                  <a:cubicBezTo>
                    <a:pt x="38" y="4"/>
                    <a:pt x="35" y="0"/>
                    <a:pt x="31" y="0"/>
                  </a:cubicBezTo>
                  <a:close/>
                  <a:moveTo>
                    <a:pt x="47" y="7"/>
                  </a:moveTo>
                  <a:cubicBezTo>
                    <a:pt x="44" y="7"/>
                    <a:pt x="41" y="10"/>
                    <a:pt x="41" y="13"/>
                  </a:cubicBezTo>
                  <a:cubicBezTo>
                    <a:pt x="41" y="16"/>
                    <a:pt x="44" y="18"/>
                    <a:pt x="47" y="18"/>
                  </a:cubicBezTo>
                  <a:cubicBezTo>
                    <a:pt x="50" y="18"/>
                    <a:pt x="53" y="16"/>
                    <a:pt x="53" y="13"/>
                  </a:cubicBezTo>
                  <a:cubicBezTo>
                    <a:pt x="53" y="10"/>
                    <a:pt x="50" y="7"/>
                    <a:pt x="47" y="7"/>
                  </a:cubicBezTo>
                  <a:close/>
                  <a:moveTo>
                    <a:pt x="20" y="36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14" y="7"/>
                  </a:moveTo>
                  <a:cubicBezTo>
                    <a:pt x="11" y="7"/>
                    <a:pt x="9" y="10"/>
                    <a:pt x="9" y="13"/>
                  </a:cubicBezTo>
                  <a:cubicBezTo>
                    <a:pt x="9" y="16"/>
                    <a:pt x="11" y="18"/>
                    <a:pt x="14" y="18"/>
                  </a:cubicBezTo>
                  <a:cubicBezTo>
                    <a:pt x="17" y="18"/>
                    <a:pt x="20" y="16"/>
                    <a:pt x="20" y="13"/>
                  </a:cubicBezTo>
                  <a:cubicBezTo>
                    <a:pt x="20" y="10"/>
                    <a:pt x="17" y="7"/>
                    <a:pt x="14" y="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TextBox 18"/>
          <p:cNvSpPr>
            <a:spLocks noChangeArrowheads="1"/>
          </p:cNvSpPr>
          <p:nvPr/>
        </p:nvSpPr>
        <p:spPr bwMode="auto">
          <a:xfrm>
            <a:off x="5240942" y="3522429"/>
            <a:ext cx="1769457" cy="52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PART  01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8"/>
          <p:cNvSpPr>
            <a:spLocks noChangeArrowheads="1"/>
          </p:cNvSpPr>
          <p:nvPr/>
        </p:nvSpPr>
        <p:spPr bwMode="auto">
          <a:xfrm>
            <a:off x="4555532" y="4195165"/>
            <a:ext cx="3023150" cy="64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工作内容</a:t>
            </a:r>
          </a:p>
        </p:txBody>
      </p:sp>
      <p:sp>
        <p:nvSpPr>
          <p:cNvPr id="9" name="矩形 51"/>
          <p:cNvSpPr>
            <a:spLocks noChangeArrowheads="1"/>
          </p:cNvSpPr>
          <p:nvPr/>
        </p:nvSpPr>
        <p:spPr bwMode="auto">
          <a:xfrm>
            <a:off x="4583707" y="5081650"/>
            <a:ext cx="3024581" cy="36932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Job description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直接连接符 4"/>
          <p:cNvSpPr>
            <a:spLocks noChangeShapeType="1"/>
          </p:cNvSpPr>
          <p:nvPr/>
        </p:nvSpPr>
        <p:spPr bwMode="auto">
          <a:xfrm>
            <a:off x="4785517" y="4932129"/>
            <a:ext cx="2620962" cy="0"/>
          </a:xfrm>
          <a:prstGeom prst="line">
            <a:avLst/>
          </a:prstGeom>
          <a:noFill/>
          <a:ln w="19050">
            <a:solidFill>
              <a:srgbClr val="0070C0"/>
            </a:solidFill>
            <a:prstDash val="sysDash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" fill="hold"/>
                                        <p:tgtEl>
                                          <p:spTgt spid="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utoUpdateAnimBg="0"/>
      <p:bldP spid="9" grpId="0" bldLvl="0" animBg="1" autoUpdateAnimBg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31097"/>
            <a:ext cx="2386584" cy="569433"/>
            <a:chOff x="0" y="194743"/>
            <a:chExt cx="3126179" cy="569433"/>
          </a:xfrm>
        </p:grpSpPr>
        <p:sp>
          <p:nvSpPr>
            <p:cNvPr id="3" name="圆角矩形 2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070C0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5" name="椭圆 4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4" name="TextBox 25"/>
          <p:cNvSpPr txBox="1"/>
          <p:nvPr/>
        </p:nvSpPr>
        <p:spPr>
          <a:xfrm>
            <a:off x="253812" y="215758"/>
            <a:ext cx="2092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工作内容</a:t>
            </a: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内容项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58097" y="1395742"/>
            <a:ext cx="1459345" cy="1459345"/>
            <a:chOff x="1793350" y="1801836"/>
            <a:chExt cx="1459345" cy="1459345"/>
          </a:xfrm>
        </p:grpSpPr>
        <p:grpSp>
          <p:nvGrpSpPr>
            <p:cNvPr id="16" name="组合 15"/>
            <p:cNvGrpSpPr/>
            <p:nvPr/>
          </p:nvGrpSpPr>
          <p:grpSpPr>
            <a:xfrm>
              <a:off x="1793350" y="1801836"/>
              <a:ext cx="1459345" cy="1459345"/>
              <a:chOff x="4179570" y="1588770"/>
              <a:chExt cx="2735580" cy="2735580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4179570" y="1588770"/>
                <a:ext cx="2735580" cy="27355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651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4574903" y="1984103"/>
                <a:ext cx="1944914" cy="1944914"/>
              </a:xfrm>
              <a:prstGeom prst="ellipse">
                <a:avLst/>
              </a:prstGeom>
              <a:solidFill>
                <a:srgbClr val="E2E2E2"/>
              </a:soli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2097456" y="2172830"/>
              <a:ext cx="8485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solidFill>
                    <a:srgbClr val="0070C0"/>
                  </a:solidFill>
                  <a:cs typeface="+mn-ea"/>
                  <a:sym typeface="+mn-lt"/>
                </a:rPr>
                <a:t>01</a:t>
              </a:r>
              <a:endParaRPr lang="zh-CN" altLang="en-US" sz="40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817227" y="1395742"/>
            <a:ext cx="1459345" cy="1459345"/>
            <a:chOff x="4121683" y="1801836"/>
            <a:chExt cx="1459345" cy="1459345"/>
          </a:xfrm>
        </p:grpSpPr>
        <p:grpSp>
          <p:nvGrpSpPr>
            <p:cNvPr id="21" name="组合 20"/>
            <p:cNvGrpSpPr/>
            <p:nvPr/>
          </p:nvGrpSpPr>
          <p:grpSpPr>
            <a:xfrm>
              <a:off x="4121683" y="1801836"/>
              <a:ext cx="1459345" cy="1459345"/>
              <a:chOff x="4179570" y="1588770"/>
              <a:chExt cx="2735580" cy="2735580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4179570" y="1588770"/>
                <a:ext cx="2735580" cy="27355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651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4574903" y="1984103"/>
                <a:ext cx="1944914" cy="1944914"/>
              </a:xfrm>
              <a:prstGeom prst="ellipse">
                <a:avLst/>
              </a:prstGeom>
              <a:solidFill>
                <a:srgbClr val="E2E2E2"/>
              </a:soli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4427059" y="2172830"/>
              <a:ext cx="8485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solidFill>
                    <a:srgbClr val="0070C0"/>
                  </a:solidFill>
                  <a:cs typeface="+mn-ea"/>
                  <a:sym typeface="+mn-lt"/>
                </a:rPr>
                <a:t>02</a:t>
              </a:r>
              <a:endParaRPr lang="zh-CN" altLang="en-US" sz="40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676357" y="1391006"/>
            <a:ext cx="1459345" cy="1459345"/>
            <a:chOff x="6450017" y="1801836"/>
            <a:chExt cx="1459345" cy="1459345"/>
          </a:xfrm>
        </p:grpSpPr>
        <p:grpSp>
          <p:nvGrpSpPr>
            <p:cNvPr id="26" name="组合 25"/>
            <p:cNvGrpSpPr/>
            <p:nvPr/>
          </p:nvGrpSpPr>
          <p:grpSpPr>
            <a:xfrm>
              <a:off x="6450017" y="1801836"/>
              <a:ext cx="1459345" cy="1459345"/>
              <a:chOff x="4179570" y="1588770"/>
              <a:chExt cx="2735580" cy="273558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179570" y="1588770"/>
                <a:ext cx="2735580" cy="27355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651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4574903" y="1984103"/>
                <a:ext cx="1944914" cy="1944914"/>
              </a:xfrm>
              <a:prstGeom prst="ellipse">
                <a:avLst/>
              </a:prstGeom>
              <a:solidFill>
                <a:srgbClr val="E2E2E2"/>
              </a:soli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6755393" y="2172830"/>
              <a:ext cx="8485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solidFill>
                    <a:srgbClr val="0070C0"/>
                  </a:solidFill>
                  <a:cs typeface="+mn-ea"/>
                  <a:sym typeface="+mn-lt"/>
                </a:rPr>
                <a:t>03</a:t>
              </a:r>
              <a:endParaRPr lang="zh-CN" altLang="en-US" sz="40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535486" y="1395741"/>
            <a:ext cx="1459345" cy="1459345"/>
            <a:chOff x="8778350" y="1801836"/>
            <a:chExt cx="1459345" cy="1459345"/>
          </a:xfrm>
        </p:grpSpPr>
        <p:grpSp>
          <p:nvGrpSpPr>
            <p:cNvPr id="31" name="组合 30"/>
            <p:cNvGrpSpPr/>
            <p:nvPr/>
          </p:nvGrpSpPr>
          <p:grpSpPr>
            <a:xfrm>
              <a:off x="8778350" y="1801836"/>
              <a:ext cx="1459345" cy="1459345"/>
              <a:chOff x="4179570" y="1588770"/>
              <a:chExt cx="2735580" cy="2735580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4179570" y="1588770"/>
                <a:ext cx="2735580" cy="27355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651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4574903" y="1984103"/>
                <a:ext cx="1944914" cy="1944914"/>
              </a:xfrm>
              <a:prstGeom prst="ellipse">
                <a:avLst/>
              </a:prstGeom>
              <a:solidFill>
                <a:srgbClr val="E2E2E2"/>
              </a:soli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9083726" y="2172830"/>
              <a:ext cx="8485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solidFill>
                    <a:srgbClr val="0070C0"/>
                  </a:solidFill>
                  <a:cs typeface="+mn-ea"/>
                  <a:sym typeface="+mn-lt"/>
                </a:rPr>
                <a:t>04</a:t>
              </a:r>
              <a:endParaRPr lang="zh-CN" altLang="en-US" sz="40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867026" y="3534485"/>
            <a:ext cx="2311749" cy="1721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熟悉开发环境搭建；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71450" indent="-1714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熟悉产品组成以及生产测试内容；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71450" indent="-1714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部分功能模块开发测试；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71450" indent="-1714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版本发布及解决禅道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Bug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，处理问题清单；</a:t>
            </a: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3734516" y="3534485"/>
            <a:ext cx="2127955" cy="116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儿童防遗落、盖被子、高温预警、智能空调；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71450" indent="-1714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基于舒适度模型控制外设和界面展示；</a:t>
            </a: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6418212" y="3534485"/>
            <a:ext cx="2127955" cy="116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实现了可见光、毫米波、激光、红外设备的接入；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71450" indent="-1714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实现各类传感器的同屏显示和存储；</a:t>
            </a:r>
          </a:p>
        </p:txBody>
      </p:sp>
      <p:sp>
        <p:nvSpPr>
          <p:cNvPr id="39" name="矩形 47"/>
          <p:cNvSpPr>
            <a:spLocks noChangeArrowheads="1"/>
          </p:cNvSpPr>
          <p:nvPr/>
        </p:nvSpPr>
        <p:spPr bwMode="auto">
          <a:xfrm>
            <a:off x="9101908" y="3534485"/>
            <a:ext cx="2127955" cy="890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熟悉上位机的组成框架；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71450" indent="-1714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完成导师安排的模块增量或调整需求；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031518" y="2987445"/>
            <a:ext cx="1261023" cy="395306"/>
            <a:chOff x="5936301" y="2688438"/>
            <a:chExt cx="1476730" cy="395306"/>
          </a:xfrm>
        </p:grpSpPr>
        <p:sp>
          <p:nvSpPr>
            <p:cNvPr id="42" name="圆角矩形 41"/>
            <p:cNvSpPr/>
            <p:nvPr/>
          </p:nvSpPr>
          <p:spPr>
            <a:xfrm>
              <a:off x="5936301" y="2688438"/>
              <a:ext cx="1443800" cy="395306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43" name="矩形 3"/>
            <p:cNvSpPr>
              <a:spLocks noChangeArrowheads="1"/>
            </p:cNvSpPr>
            <p:nvPr/>
          </p:nvSpPr>
          <p:spPr bwMode="auto">
            <a:xfrm>
              <a:off x="6049444" y="2697036"/>
              <a:ext cx="1363587" cy="37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cs typeface="+mn-ea"/>
                  <a:sym typeface="+mn-lt"/>
                </a:rPr>
                <a:t>导师任务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588541" y="2987445"/>
            <a:ext cx="1443800" cy="395306"/>
            <a:chOff x="5936301" y="2688438"/>
            <a:chExt cx="1443800" cy="395306"/>
          </a:xfrm>
        </p:grpSpPr>
        <p:sp>
          <p:nvSpPr>
            <p:cNvPr id="48" name="圆角矩形 47"/>
            <p:cNvSpPr/>
            <p:nvPr/>
          </p:nvSpPr>
          <p:spPr>
            <a:xfrm>
              <a:off x="5936301" y="2688438"/>
              <a:ext cx="1443800" cy="395306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49" name="矩形 3"/>
            <p:cNvSpPr>
              <a:spLocks noChangeArrowheads="1"/>
            </p:cNvSpPr>
            <p:nvPr/>
          </p:nvSpPr>
          <p:spPr bwMode="auto">
            <a:xfrm>
              <a:off x="6107359" y="2697036"/>
              <a:ext cx="1164407" cy="37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cs typeface="+mn-ea"/>
                  <a:sym typeface="+mn-lt"/>
                </a:rPr>
                <a:t>真值系统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9318507" y="2987445"/>
            <a:ext cx="2001002" cy="395306"/>
            <a:chOff x="5936301" y="2688438"/>
            <a:chExt cx="1443800" cy="395306"/>
          </a:xfrm>
        </p:grpSpPr>
        <p:sp>
          <p:nvSpPr>
            <p:cNvPr id="51" name="圆角矩形 50"/>
            <p:cNvSpPr/>
            <p:nvPr/>
          </p:nvSpPr>
          <p:spPr>
            <a:xfrm>
              <a:off x="5936301" y="2688438"/>
              <a:ext cx="1443800" cy="395306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52" name="矩形 3"/>
            <p:cNvSpPr>
              <a:spLocks noChangeArrowheads="1"/>
            </p:cNvSpPr>
            <p:nvPr/>
          </p:nvSpPr>
          <p:spPr bwMode="auto">
            <a:xfrm>
              <a:off x="5980831" y="2697036"/>
              <a:ext cx="1395346" cy="37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cs typeface="+mn-ea"/>
                  <a:sym typeface="+mn-lt"/>
                </a:rPr>
                <a:t>工装高度自动化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2AB6CA6-5D61-455E-BF64-C98827C3CFFC}"/>
              </a:ext>
            </a:extLst>
          </p:cNvPr>
          <p:cNvGrpSpPr/>
          <p:nvPr/>
        </p:nvGrpSpPr>
        <p:grpSpPr>
          <a:xfrm>
            <a:off x="3899590" y="2987445"/>
            <a:ext cx="1294615" cy="395306"/>
            <a:chOff x="5936301" y="2688438"/>
            <a:chExt cx="1218939" cy="395306"/>
          </a:xfrm>
        </p:grpSpPr>
        <p:sp>
          <p:nvSpPr>
            <p:cNvPr id="54" name="圆角矩形 44">
              <a:extLst>
                <a:ext uri="{FF2B5EF4-FFF2-40B4-BE49-F238E27FC236}">
                  <a16:creationId xmlns:a16="http://schemas.microsoft.com/office/drawing/2014/main" id="{6749FBE3-5773-4CC6-9867-EF94DE100EDA}"/>
                </a:ext>
              </a:extLst>
            </p:cNvPr>
            <p:cNvSpPr/>
            <p:nvPr/>
          </p:nvSpPr>
          <p:spPr>
            <a:xfrm>
              <a:off x="5936301" y="2688438"/>
              <a:ext cx="1218939" cy="395306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55" name="矩形 3">
              <a:extLst>
                <a:ext uri="{FF2B5EF4-FFF2-40B4-BE49-F238E27FC236}">
                  <a16:creationId xmlns:a16="http://schemas.microsoft.com/office/drawing/2014/main" id="{516C17ED-0F7B-4E5B-9A90-AD0100E27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3604" y="2697036"/>
              <a:ext cx="1096342" cy="37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cs typeface="+mn-ea"/>
                  <a:sym typeface="+mn-lt"/>
                </a:rPr>
                <a:t>智能座舱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983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31097"/>
            <a:ext cx="2386584" cy="569433"/>
            <a:chOff x="0" y="194743"/>
            <a:chExt cx="3126179" cy="569433"/>
          </a:xfrm>
        </p:grpSpPr>
        <p:sp>
          <p:nvSpPr>
            <p:cNvPr id="3" name="圆角矩形 2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070C0"/>
            </a:solidFill>
            <a:ln w="19050">
              <a:solidFill>
                <a:srgbClr val="0070C0"/>
              </a:solidFill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5" name="椭圆 4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4" name="TextBox 25"/>
          <p:cNvSpPr txBox="1"/>
          <p:nvPr/>
        </p:nvSpPr>
        <p:spPr>
          <a:xfrm>
            <a:off x="382059" y="215758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工作内容</a:t>
            </a: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成果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圆角矩形 33">
            <a:extLst>
              <a:ext uri="{FF2B5EF4-FFF2-40B4-BE49-F238E27FC236}">
                <a16:creationId xmlns:a16="http://schemas.microsoft.com/office/drawing/2014/main" id="{43F1D9EF-E90C-41C3-9422-BFA599192E3B}"/>
              </a:ext>
            </a:extLst>
          </p:cNvPr>
          <p:cNvSpPr/>
          <p:nvPr/>
        </p:nvSpPr>
        <p:spPr>
          <a:xfrm>
            <a:off x="324118" y="2198440"/>
            <a:ext cx="2624329" cy="2409420"/>
          </a:xfrm>
          <a:prstGeom prst="roundRect">
            <a:avLst>
              <a:gd name="adj" fmla="val 7143"/>
            </a:avLst>
          </a:prstGeom>
          <a:gradFill flip="none" rotWithShape="1">
            <a:gsLst>
              <a:gs pos="100000">
                <a:schemeClr val="bg1"/>
              </a:gs>
              <a:gs pos="0">
                <a:srgbClr val="E4E4E4"/>
              </a:gs>
            </a:gsLst>
            <a:lin ang="2700000" scaled="1"/>
            <a:tileRect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159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1B3FA41-1D77-4CA7-8D22-FA08299F610C}"/>
              </a:ext>
            </a:extLst>
          </p:cNvPr>
          <p:cNvGrpSpPr/>
          <p:nvPr/>
        </p:nvGrpSpPr>
        <p:grpSpPr>
          <a:xfrm>
            <a:off x="1019831" y="1712484"/>
            <a:ext cx="1261023" cy="395306"/>
            <a:chOff x="5936301" y="2688438"/>
            <a:chExt cx="1476730" cy="395306"/>
          </a:xfrm>
        </p:grpSpPr>
        <p:sp>
          <p:nvSpPr>
            <p:cNvPr id="25" name="圆角矩形 41">
              <a:extLst>
                <a:ext uri="{FF2B5EF4-FFF2-40B4-BE49-F238E27FC236}">
                  <a16:creationId xmlns:a16="http://schemas.microsoft.com/office/drawing/2014/main" id="{E0BF7543-9AF1-43D7-B3CC-778D74DC1930}"/>
                </a:ext>
              </a:extLst>
            </p:cNvPr>
            <p:cNvSpPr/>
            <p:nvPr/>
          </p:nvSpPr>
          <p:spPr>
            <a:xfrm>
              <a:off x="5936301" y="2688438"/>
              <a:ext cx="1443800" cy="395306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 3">
              <a:extLst>
                <a:ext uri="{FF2B5EF4-FFF2-40B4-BE49-F238E27FC236}">
                  <a16:creationId xmlns:a16="http://schemas.microsoft.com/office/drawing/2014/main" id="{28C57C7A-10DC-45A1-8020-09FD40131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9444" y="2697036"/>
              <a:ext cx="1363587" cy="37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cs typeface="+mn-ea"/>
                  <a:sym typeface="+mn-lt"/>
                </a:rPr>
                <a:t>导师任务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70F0D718-A005-4662-BDB3-00479095AE33}"/>
              </a:ext>
            </a:extLst>
          </p:cNvPr>
          <p:cNvSpPr txBox="1"/>
          <p:nvPr/>
        </p:nvSpPr>
        <p:spPr>
          <a:xfrm>
            <a:off x="392608" y="2384637"/>
            <a:ext cx="2517833" cy="154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学习红外相关文档和培训视频了解了红外基本原理、以及软硬件组成等。搭建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VS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Qt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开发环境，掌握开发环境的基本搭建和运行。参与导师项目的模块测试与开发，并且在参与的项目中使用了版本发布，通过禅道处理问题清单。</a:t>
            </a:r>
          </a:p>
        </p:txBody>
      </p:sp>
      <p:sp>
        <p:nvSpPr>
          <p:cNvPr id="33" name="圆角矩形 33">
            <a:extLst>
              <a:ext uri="{FF2B5EF4-FFF2-40B4-BE49-F238E27FC236}">
                <a16:creationId xmlns:a16="http://schemas.microsoft.com/office/drawing/2014/main" id="{D6C4197D-13DC-46B4-8B74-6D119D4348F0}"/>
              </a:ext>
            </a:extLst>
          </p:cNvPr>
          <p:cNvSpPr/>
          <p:nvPr/>
        </p:nvSpPr>
        <p:spPr>
          <a:xfrm>
            <a:off x="3089864" y="1314024"/>
            <a:ext cx="2858351" cy="4225097"/>
          </a:xfrm>
          <a:prstGeom prst="roundRect">
            <a:avLst>
              <a:gd name="adj" fmla="val 7143"/>
            </a:avLst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98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159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ED6A706-A483-4459-9AA5-3583DCE4A9DC}"/>
              </a:ext>
            </a:extLst>
          </p:cNvPr>
          <p:cNvGrpSpPr/>
          <p:nvPr/>
        </p:nvGrpSpPr>
        <p:grpSpPr>
          <a:xfrm>
            <a:off x="3871732" y="772513"/>
            <a:ext cx="1294615" cy="395306"/>
            <a:chOff x="5936301" y="2688438"/>
            <a:chExt cx="1218939" cy="395306"/>
          </a:xfrm>
        </p:grpSpPr>
        <p:sp>
          <p:nvSpPr>
            <p:cNvPr id="45" name="圆角矩形 44">
              <a:extLst>
                <a:ext uri="{FF2B5EF4-FFF2-40B4-BE49-F238E27FC236}">
                  <a16:creationId xmlns:a16="http://schemas.microsoft.com/office/drawing/2014/main" id="{3EB4AC17-9461-4546-9F25-EF739FA96BC7}"/>
                </a:ext>
              </a:extLst>
            </p:cNvPr>
            <p:cNvSpPr/>
            <p:nvPr/>
          </p:nvSpPr>
          <p:spPr>
            <a:xfrm>
              <a:off x="5936301" y="2688438"/>
              <a:ext cx="1218939" cy="395306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46" name="矩形 3">
              <a:extLst>
                <a:ext uri="{FF2B5EF4-FFF2-40B4-BE49-F238E27FC236}">
                  <a16:creationId xmlns:a16="http://schemas.microsoft.com/office/drawing/2014/main" id="{F7B07ED2-63FE-4795-9317-BFAD2E545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3604" y="2697036"/>
              <a:ext cx="1096342" cy="37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cs typeface="+mn-ea"/>
                  <a:sym typeface="+mn-lt"/>
                </a:rPr>
                <a:t>智能座舱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E41AEAB-9653-4DC2-A9C6-32F3A53FC146}"/>
              </a:ext>
            </a:extLst>
          </p:cNvPr>
          <p:cNvGrpSpPr/>
          <p:nvPr/>
        </p:nvGrpSpPr>
        <p:grpSpPr>
          <a:xfrm>
            <a:off x="6873983" y="789883"/>
            <a:ext cx="1443800" cy="395306"/>
            <a:chOff x="5936301" y="2688438"/>
            <a:chExt cx="1443800" cy="395306"/>
          </a:xfrm>
        </p:grpSpPr>
        <p:sp>
          <p:nvSpPr>
            <p:cNvPr id="48" name="圆角矩形 47">
              <a:extLst>
                <a:ext uri="{FF2B5EF4-FFF2-40B4-BE49-F238E27FC236}">
                  <a16:creationId xmlns:a16="http://schemas.microsoft.com/office/drawing/2014/main" id="{1C3E82CF-7243-41E7-B2B8-6C434FDCFBBB}"/>
                </a:ext>
              </a:extLst>
            </p:cNvPr>
            <p:cNvSpPr/>
            <p:nvPr/>
          </p:nvSpPr>
          <p:spPr>
            <a:xfrm>
              <a:off x="5936301" y="2688438"/>
              <a:ext cx="1443800" cy="395306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49" name="矩形 3">
              <a:extLst>
                <a:ext uri="{FF2B5EF4-FFF2-40B4-BE49-F238E27FC236}">
                  <a16:creationId xmlns:a16="http://schemas.microsoft.com/office/drawing/2014/main" id="{D31D38EE-2D06-471C-8465-25E4CD8CC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359" y="2697036"/>
              <a:ext cx="1164407" cy="37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cs typeface="+mn-ea"/>
                  <a:sym typeface="+mn-lt"/>
                </a:rPr>
                <a:t>真值系统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9089F60-99FE-48D9-B7C3-14B4719EC7A8}"/>
              </a:ext>
            </a:extLst>
          </p:cNvPr>
          <p:cNvGrpSpPr/>
          <p:nvPr/>
        </p:nvGrpSpPr>
        <p:grpSpPr>
          <a:xfrm>
            <a:off x="9533224" y="1698580"/>
            <a:ext cx="2020150" cy="395306"/>
            <a:chOff x="5936301" y="2688438"/>
            <a:chExt cx="1933848" cy="395306"/>
          </a:xfrm>
        </p:grpSpPr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21AE353B-3C0D-4163-9F15-19737B606A13}"/>
                </a:ext>
              </a:extLst>
            </p:cNvPr>
            <p:cNvSpPr/>
            <p:nvPr/>
          </p:nvSpPr>
          <p:spPr>
            <a:xfrm>
              <a:off x="5936301" y="2688438"/>
              <a:ext cx="1933848" cy="395306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52" name="矩形 3">
              <a:extLst>
                <a:ext uri="{FF2B5EF4-FFF2-40B4-BE49-F238E27FC236}">
                  <a16:creationId xmlns:a16="http://schemas.microsoft.com/office/drawing/2014/main" id="{69FB801C-A375-4669-8E84-F1B899AC1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831" y="2697036"/>
              <a:ext cx="1851234" cy="37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cs typeface="+mn-ea"/>
                  <a:sym typeface="+mn-lt"/>
                </a:rPr>
                <a:t>工装高度自动化</a:t>
              </a:r>
            </a:p>
          </p:txBody>
        </p:sp>
      </p:grpSp>
      <p:sp>
        <p:nvSpPr>
          <p:cNvPr id="53" name="圆角矩形 33">
            <a:extLst>
              <a:ext uri="{FF2B5EF4-FFF2-40B4-BE49-F238E27FC236}">
                <a16:creationId xmlns:a16="http://schemas.microsoft.com/office/drawing/2014/main" id="{D301635B-9213-4A70-8200-B80947B9D126}"/>
              </a:ext>
            </a:extLst>
          </p:cNvPr>
          <p:cNvSpPr/>
          <p:nvPr/>
        </p:nvSpPr>
        <p:spPr>
          <a:xfrm>
            <a:off x="6166708" y="1314024"/>
            <a:ext cx="2858351" cy="4225097"/>
          </a:xfrm>
          <a:prstGeom prst="roundRect">
            <a:avLst>
              <a:gd name="adj" fmla="val 7143"/>
            </a:avLst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98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159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4" name="圆角矩形 33">
            <a:extLst>
              <a:ext uri="{FF2B5EF4-FFF2-40B4-BE49-F238E27FC236}">
                <a16:creationId xmlns:a16="http://schemas.microsoft.com/office/drawing/2014/main" id="{390A71D9-092B-4411-BD9F-22A4FA3A9082}"/>
              </a:ext>
            </a:extLst>
          </p:cNvPr>
          <p:cNvSpPr/>
          <p:nvPr/>
        </p:nvSpPr>
        <p:spPr>
          <a:xfrm>
            <a:off x="9254393" y="2198440"/>
            <a:ext cx="2624329" cy="2409420"/>
          </a:xfrm>
          <a:prstGeom prst="roundRect">
            <a:avLst>
              <a:gd name="adj" fmla="val 7143"/>
            </a:avLst>
          </a:prstGeom>
          <a:gradFill flip="none" rotWithShape="1">
            <a:gsLst>
              <a:gs pos="100000">
                <a:schemeClr val="bg1"/>
              </a:gs>
              <a:gs pos="0">
                <a:srgbClr val="E4E4E4"/>
              </a:gs>
            </a:gsLst>
            <a:lin ang="2700000" scaled="1"/>
            <a:tileRect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159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4DD41EE-A057-41A7-AEFF-9AE7E06B19A6}"/>
              </a:ext>
            </a:extLst>
          </p:cNvPr>
          <p:cNvSpPr txBox="1"/>
          <p:nvPr/>
        </p:nvSpPr>
        <p:spPr>
          <a:xfrm>
            <a:off x="9243553" y="2384637"/>
            <a:ext cx="2517833" cy="1128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在导师的指导下熟悉了生产上位机的组成，根据导师在项目中的需要在生产上位机中参与了模块的增量开发（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MCU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动态库、算法动态库测试、基恩士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IV3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相机接入）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0AA0CD7-E1E0-426E-B961-66BB5EDFB326}"/>
              </a:ext>
            </a:extLst>
          </p:cNvPr>
          <p:cNvSpPr txBox="1"/>
          <p:nvPr/>
        </p:nvSpPr>
        <p:spPr>
          <a:xfrm>
            <a:off x="3256085" y="1528737"/>
            <a:ext cx="2517833" cy="239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利用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UI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提供的资源美化界面，制作满足测试和使用人员的工具窗口。接入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PMV-PPD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模型，并基于该模型在软件界面做图表和图形化提示，同时将模型信息转化为控制信号，使能空调（风扇），控制空调的出风口、风向和档位。作为项目软件开发，承担了前期硬件连接方案的提供，以及硬件与软件接口的方案制定。支持硬件、软件和算法上遇到问题的基本调试。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D1E7D9F-9FEE-4E64-9CBD-50C062B1B492}"/>
              </a:ext>
            </a:extLst>
          </p:cNvPr>
          <p:cNvSpPr txBox="1"/>
          <p:nvPr/>
        </p:nvSpPr>
        <p:spPr>
          <a:xfrm>
            <a:off x="6336966" y="1528737"/>
            <a:ext cx="2517833" cy="1970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作为项目软件负责人，完成项目各个版本功能需求。支持多种类型的感知设备的接入，具有同屏显示、保存和回放等功能。由于软件运行环境特殊需要在软件开发前期搭建软件运行环境（系统安装、运行时环境、依赖库等），并且对安装部署过程制作了详细的记录文档，方便后续系统软件的再部署和维护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226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0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0"/>
                            </p:stCondLst>
                            <p:childTnLst>
                              <p:par>
                                <p:cTn id="3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6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8" grpId="0"/>
      <p:bldP spid="59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8"/>
          <p:cNvSpPr>
            <a:spLocks noChangeArrowheads="1"/>
          </p:cNvSpPr>
          <p:nvPr/>
        </p:nvSpPr>
        <p:spPr bwMode="auto">
          <a:xfrm>
            <a:off x="5240942" y="3522429"/>
            <a:ext cx="1894963" cy="52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PART  02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8"/>
          <p:cNvSpPr>
            <a:spLocks noChangeArrowheads="1"/>
          </p:cNvSpPr>
          <p:nvPr/>
        </p:nvSpPr>
        <p:spPr bwMode="auto">
          <a:xfrm>
            <a:off x="4555532" y="4165723"/>
            <a:ext cx="3023150" cy="64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关键目标成果</a:t>
            </a:r>
          </a:p>
        </p:txBody>
      </p:sp>
      <p:sp>
        <p:nvSpPr>
          <p:cNvPr id="9" name="矩形 51"/>
          <p:cNvSpPr>
            <a:spLocks noChangeArrowheads="1"/>
          </p:cNvSpPr>
          <p:nvPr/>
        </p:nvSpPr>
        <p:spPr bwMode="auto">
          <a:xfrm>
            <a:off x="4583707" y="5081650"/>
            <a:ext cx="3024581" cy="3693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10600080101010101" pitchFamily="2" charset="-122"/>
                <a:ea typeface="方正兰亭黑_GBK" panose="0201060008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Key target outcomes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直接连接符 4"/>
          <p:cNvSpPr>
            <a:spLocks noChangeShapeType="1"/>
          </p:cNvSpPr>
          <p:nvPr/>
        </p:nvSpPr>
        <p:spPr bwMode="auto">
          <a:xfrm>
            <a:off x="4785517" y="4932129"/>
            <a:ext cx="2620962" cy="0"/>
          </a:xfrm>
          <a:prstGeom prst="line">
            <a:avLst/>
          </a:prstGeom>
          <a:noFill/>
          <a:ln w="19050">
            <a:solidFill>
              <a:srgbClr val="0070C0"/>
            </a:solidFill>
            <a:prstDash val="sysDash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939431" y="850579"/>
            <a:ext cx="2467048" cy="2467048"/>
            <a:chOff x="6462510" y="2539765"/>
            <a:chExt cx="1812165" cy="1812165"/>
          </a:xfrm>
        </p:grpSpPr>
        <p:grpSp>
          <p:nvGrpSpPr>
            <p:cNvPr id="19" name="组合 18"/>
            <p:cNvGrpSpPr/>
            <p:nvPr/>
          </p:nvGrpSpPr>
          <p:grpSpPr>
            <a:xfrm>
              <a:off x="6462510" y="2539765"/>
              <a:ext cx="1812165" cy="181216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3" name="同心圆 2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6927592" y="2990447"/>
              <a:ext cx="882000" cy="910800"/>
              <a:chOff x="1616076" y="3260726"/>
              <a:chExt cx="273050" cy="334963"/>
            </a:xfrm>
            <a:solidFill>
              <a:srgbClr val="C0504E"/>
            </a:solidFill>
          </p:grpSpPr>
          <p:sp>
            <p:nvSpPr>
              <p:cNvPr id="21" name="Freeform 622"/>
              <p:cNvSpPr/>
              <p:nvPr/>
            </p:nvSpPr>
            <p:spPr bwMode="auto">
              <a:xfrm>
                <a:off x="1616076" y="3392489"/>
                <a:ext cx="53975" cy="174625"/>
              </a:xfrm>
              <a:custGeom>
                <a:avLst/>
                <a:gdLst>
                  <a:gd name="T0" fmla="*/ 38 w 47"/>
                  <a:gd name="T1" fmla="*/ 36 h 151"/>
                  <a:gd name="T2" fmla="*/ 46 w 47"/>
                  <a:gd name="T3" fmla="*/ 0 h 151"/>
                  <a:gd name="T4" fmla="*/ 17 w 47"/>
                  <a:gd name="T5" fmla="*/ 0 h 151"/>
                  <a:gd name="T6" fmla="*/ 0 w 47"/>
                  <a:gd name="T7" fmla="*/ 53 h 151"/>
                  <a:gd name="T8" fmla="*/ 0 w 47"/>
                  <a:gd name="T9" fmla="*/ 98 h 151"/>
                  <a:gd name="T10" fmla="*/ 17 w 47"/>
                  <a:gd name="T11" fmla="*/ 151 h 151"/>
                  <a:gd name="T12" fmla="*/ 47 w 47"/>
                  <a:gd name="T13" fmla="*/ 151 h 151"/>
                  <a:gd name="T14" fmla="*/ 38 w 47"/>
                  <a:gd name="T15" fmla="*/ 114 h 151"/>
                  <a:gd name="T16" fmla="*/ 38 w 47"/>
                  <a:gd name="T17" fmla="*/ 36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51">
                    <a:moveTo>
                      <a:pt x="38" y="36"/>
                    </a:moveTo>
                    <a:cubicBezTo>
                      <a:pt x="38" y="27"/>
                      <a:pt x="41" y="13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39"/>
                      <a:pt x="0" y="53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2"/>
                      <a:pt x="8" y="151"/>
                      <a:pt x="17" y="151"/>
                    </a:cubicBezTo>
                    <a:cubicBezTo>
                      <a:pt x="47" y="151"/>
                      <a:pt x="47" y="151"/>
                      <a:pt x="47" y="151"/>
                    </a:cubicBezTo>
                    <a:cubicBezTo>
                      <a:pt x="41" y="137"/>
                      <a:pt x="38" y="123"/>
                      <a:pt x="38" y="114"/>
                    </a:cubicBezTo>
                    <a:lnTo>
                      <a:pt x="38" y="36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623"/>
              <p:cNvSpPr/>
              <p:nvPr/>
            </p:nvSpPr>
            <p:spPr bwMode="auto">
              <a:xfrm>
                <a:off x="1679576" y="3260726"/>
                <a:ext cx="209550" cy="334963"/>
              </a:xfrm>
              <a:custGeom>
                <a:avLst/>
                <a:gdLst>
                  <a:gd name="T0" fmla="*/ 17 w 180"/>
                  <a:gd name="T1" fmla="*/ 100 h 289"/>
                  <a:gd name="T2" fmla="*/ 0 w 180"/>
                  <a:gd name="T3" fmla="*/ 149 h 289"/>
                  <a:gd name="T4" fmla="*/ 0 w 180"/>
                  <a:gd name="T5" fmla="*/ 227 h 289"/>
                  <a:gd name="T6" fmla="*/ 36 w 180"/>
                  <a:gd name="T7" fmla="*/ 289 h 289"/>
                  <a:gd name="T8" fmla="*/ 131 w 180"/>
                  <a:gd name="T9" fmla="*/ 289 h 289"/>
                  <a:gd name="T10" fmla="*/ 166 w 180"/>
                  <a:gd name="T11" fmla="*/ 255 h 289"/>
                  <a:gd name="T12" fmla="*/ 167 w 180"/>
                  <a:gd name="T13" fmla="*/ 253 h 289"/>
                  <a:gd name="T14" fmla="*/ 94 w 180"/>
                  <a:gd name="T15" fmla="*/ 253 h 289"/>
                  <a:gd name="T16" fmla="*/ 82 w 180"/>
                  <a:gd name="T17" fmla="*/ 241 h 289"/>
                  <a:gd name="T18" fmla="*/ 94 w 180"/>
                  <a:gd name="T19" fmla="*/ 230 h 289"/>
                  <a:gd name="T20" fmla="*/ 169 w 180"/>
                  <a:gd name="T21" fmla="*/ 230 h 289"/>
                  <a:gd name="T22" fmla="*/ 172 w 180"/>
                  <a:gd name="T23" fmla="*/ 199 h 289"/>
                  <a:gd name="T24" fmla="*/ 94 w 180"/>
                  <a:gd name="T25" fmla="*/ 199 h 289"/>
                  <a:gd name="T26" fmla="*/ 82 w 180"/>
                  <a:gd name="T27" fmla="*/ 188 h 289"/>
                  <a:gd name="T28" fmla="*/ 94 w 180"/>
                  <a:gd name="T29" fmla="*/ 177 h 289"/>
                  <a:gd name="T30" fmla="*/ 175 w 180"/>
                  <a:gd name="T31" fmla="*/ 177 h 289"/>
                  <a:gd name="T32" fmla="*/ 178 w 180"/>
                  <a:gd name="T33" fmla="*/ 146 h 289"/>
                  <a:gd name="T34" fmla="*/ 94 w 180"/>
                  <a:gd name="T35" fmla="*/ 146 h 289"/>
                  <a:gd name="T36" fmla="*/ 82 w 180"/>
                  <a:gd name="T37" fmla="*/ 135 h 289"/>
                  <a:gd name="T38" fmla="*/ 94 w 180"/>
                  <a:gd name="T39" fmla="*/ 124 h 289"/>
                  <a:gd name="T40" fmla="*/ 180 w 180"/>
                  <a:gd name="T41" fmla="*/ 124 h 289"/>
                  <a:gd name="T42" fmla="*/ 180 w 180"/>
                  <a:gd name="T43" fmla="*/ 121 h 289"/>
                  <a:gd name="T44" fmla="*/ 145 w 180"/>
                  <a:gd name="T45" fmla="*/ 87 h 289"/>
                  <a:gd name="T46" fmla="*/ 82 w 180"/>
                  <a:gd name="T47" fmla="*/ 87 h 289"/>
                  <a:gd name="T48" fmla="*/ 84 w 180"/>
                  <a:gd name="T49" fmla="*/ 71 h 289"/>
                  <a:gd name="T50" fmla="*/ 90 w 180"/>
                  <a:gd name="T51" fmla="*/ 38 h 289"/>
                  <a:gd name="T52" fmla="*/ 64 w 180"/>
                  <a:gd name="T53" fmla="*/ 2 h 289"/>
                  <a:gd name="T54" fmla="*/ 29 w 180"/>
                  <a:gd name="T55" fmla="*/ 28 h 289"/>
                  <a:gd name="T56" fmla="*/ 21 w 180"/>
                  <a:gd name="T57" fmla="*/ 74 h 289"/>
                  <a:gd name="T58" fmla="*/ 17 w 180"/>
                  <a:gd name="T59" fmla="*/ 10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0" h="289">
                    <a:moveTo>
                      <a:pt x="17" y="100"/>
                    </a:moveTo>
                    <a:cubicBezTo>
                      <a:pt x="7" y="114"/>
                      <a:pt x="0" y="137"/>
                      <a:pt x="0" y="149"/>
                    </a:cubicBezTo>
                    <a:cubicBezTo>
                      <a:pt x="0" y="227"/>
                      <a:pt x="0" y="227"/>
                      <a:pt x="0" y="227"/>
                    </a:cubicBezTo>
                    <a:cubicBezTo>
                      <a:pt x="0" y="246"/>
                      <a:pt x="16" y="289"/>
                      <a:pt x="36" y="289"/>
                    </a:cubicBezTo>
                    <a:cubicBezTo>
                      <a:pt x="131" y="289"/>
                      <a:pt x="131" y="289"/>
                      <a:pt x="131" y="289"/>
                    </a:cubicBezTo>
                    <a:cubicBezTo>
                      <a:pt x="150" y="289"/>
                      <a:pt x="166" y="274"/>
                      <a:pt x="166" y="255"/>
                    </a:cubicBezTo>
                    <a:cubicBezTo>
                      <a:pt x="167" y="253"/>
                      <a:pt x="167" y="253"/>
                      <a:pt x="167" y="253"/>
                    </a:cubicBezTo>
                    <a:cubicBezTo>
                      <a:pt x="94" y="253"/>
                      <a:pt x="94" y="253"/>
                      <a:pt x="94" y="253"/>
                    </a:cubicBezTo>
                    <a:cubicBezTo>
                      <a:pt x="87" y="253"/>
                      <a:pt x="82" y="248"/>
                      <a:pt x="82" y="241"/>
                    </a:cubicBezTo>
                    <a:cubicBezTo>
                      <a:pt x="82" y="235"/>
                      <a:pt x="87" y="230"/>
                      <a:pt x="94" y="230"/>
                    </a:cubicBezTo>
                    <a:cubicBezTo>
                      <a:pt x="169" y="230"/>
                      <a:pt x="169" y="230"/>
                      <a:pt x="169" y="230"/>
                    </a:cubicBezTo>
                    <a:cubicBezTo>
                      <a:pt x="172" y="199"/>
                      <a:pt x="172" y="199"/>
                      <a:pt x="172" y="199"/>
                    </a:cubicBezTo>
                    <a:cubicBezTo>
                      <a:pt x="94" y="199"/>
                      <a:pt x="94" y="199"/>
                      <a:pt x="94" y="199"/>
                    </a:cubicBezTo>
                    <a:cubicBezTo>
                      <a:pt x="87" y="199"/>
                      <a:pt x="82" y="194"/>
                      <a:pt x="82" y="188"/>
                    </a:cubicBezTo>
                    <a:cubicBezTo>
                      <a:pt x="82" y="182"/>
                      <a:pt x="87" y="177"/>
                      <a:pt x="94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cubicBezTo>
                      <a:pt x="178" y="146"/>
                      <a:pt x="178" y="146"/>
                      <a:pt x="178" y="146"/>
                    </a:cubicBezTo>
                    <a:cubicBezTo>
                      <a:pt x="94" y="146"/>
                      <a:pt x="94" y="146"/>
                      <a:pt x="94" y="146"/>
                    </a:cubicBezTo>
                    <a:cubicBezTo>
                      <a:pt x="87" y="146"/>
                      <a:pt x="82" y="141"/>
                      <a:pt x="82" y="135"/>
                    </a:cubicBezTo>
                    <a:cubicBezTo>
                      <a:pt x="82" y="129"/>
                      <a:pt x="87" y="124"/>
                      <a:pt x="94" y="124"/>
                    </a:cubicBezTo>
                    <a:cubicBezTo>
                      <a:pt x="180" y="124"/>
                      <a:pt x="180" y="124"/>
                      <a:pt x="180" y="124"/>
                    </a:cubicBezTo>
                    <a:cubicBezTo>
                      <a:pt x="180" y="121"/>
                      <a:pt x="180" y="121"/>
                      <a:pt x="180" y="121"/>
                    </a:cubicBezTo>
                    <a:cubicBezTo>
                      <a:pt x="180" y="102"/>
                      <a:pt x="164" y="87"/>
                      <a:pt x="145" y="87"/>
                    </a:cubicBezTo>
                    <a:cubicBezTo>
                      <a:pt x="82" y="87"/>
                      <a:pt x="82" y="87"/>
                      <a:pt x="82" y="87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2" y="21"/>
                      <a:pt x="81" y="5"/>
                      <a:pt x="64" y="2"/>
                    </a:cubicBezTo>
                    <a:cubicBezTo>
                      <a:pt x="47" y="0"/>
                      <a:pt x="32" y="11"/>
                      <a:pt x="29" y="28"/>
                    </a:cubicBezTo>
                    <a:cubicBezTo>
                      <a:pt x="21" y="74"/>
                      <a:pt x="21" y="74"/>
                      <a:pt x="21" y="74"/>
                    </a:cubicBezTo>
                    <a:lnTo>
                      <a:pt x="17" y="10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00" fill="hold"/>
                                        <p:tgtEl>
                                          <p:spTgt spid="1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utoUpdateAnimBg="0"/>
      <p:bldP spid="9" grpId="0" bldLvl="0" animBg="1" autoUpdateAnimBg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31097"/>
            <a:ext cx="2386584" cy="569433"/>
            <a:chOff x="0" y="194743"/>
            <a:chExt cx="3126179" cy="569433"/>
          </a:xfrm>
        </p:grpSpPr>
        <p:sp>
          <p:nvSpPr>
            <p:cNvPr id="3" name="圆角矩形 2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070C0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5" name="椭圆 4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4" name="TextBox 25"/>
          <p:cNvSpPr txBox="1"/>
          <p:nvPr/>
        </p:nvSpPr>
        <p:spPr>
          <a:xfrm>
            <a:off x="438137" y="21575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关键目标成果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8" name="TextBox 15"/>
          <p:cNvSpPr txBox="1"/>
          <p:nvPr/>
        </p:nvSpPr>
        <p:spPr>
          <a:xfrm>
            <a:off x="935915" y="1102666"/>
            <a:ext cx="10036884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智能座舱：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软件包括测温图像输出、舒适度模型的图表展示、空调（风扇）控制。作为软件开发，负责硬件连接调试、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MCU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协议制定与对接、软硬件和算法异常问题排查调试。满足甲方基本所有的需求（温度三分区、儿童防遗落提示、高温预警等）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B3649AB7-3596-46F4-B277-B0392FF3F46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678" y="3001383"/>
            <a:ext cx="5023820" cy="3165719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rnd">
            <a:solidFill>
              <a:srgbClr val="FFFFFF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0D077701-47DC-4C77-84DC-14A7985C5FCD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3986" y="3001383"/>
            <a:ext cx="5023820" cy="3165719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rnd">
            <a:solidFill>
              <a:srgbClr val="FFFFFF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082BF996-3C0E-4342-9411-90F0E486B661}"/>
              </a:ext>
            </a:extLst>
          </p:cNvPr>
          <p:cNvGrpSpPr/>
          <p:nvPr/>
        </p:nvGrpSpPr>
        <p:grpSpPr>
          <a:xfrm>
            <a:off x="3106077" y="6331597"/>
            <a:ext cx="705022" cy="304043"/>
            <a:chOff x="6063260" y="2688438"/>
            <a:chExt cx="632749" cy="304043"/>
          </a:xfrm>
        </p:grpSpPr>
        <p:sp>
          <p:nvSpPr>
            <p:cNvPr id="40" name="圆角矩形 56">
              <a:extLst>
                <a:ext uri="{FF2B5EF4-FFF2-40B4-BE49-F238E27FC236}">
                  <a16:creationId xmlns:a16="http://schemas.microsoft.com/office/drawing/2014/main" id="{99B6AA54-6271-48A4-8611-9C8537D231F5}"/>
                </a:ext>
              </a:extLst>
            </p:cNvPr>
            <p:cNvSpPr/>
            <p:nvPr/>
          </p:nvSpPr>
          <p:spPr>
            <a:xfrm>
              <a:off x="6063260" y="2688438"/>
              <a:ext cx="632749" cy="304043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矩形 3">
              <a:extLst>
                <a:ext uri="{FF2B5EF4-FFF2-40B4-BE49-F238E27FC236}">
                  <a16:creationId xmlns:a16="http://schemas.microsoft.com/office/drawing/2014/main" id="{563572A1-7C10-4040-BD8D-8BD463608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6356" y="2697036"/>
              <a:ext cx="446552" cy="284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旧版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187FEF-98F8-4007-9832-E7BDB3F25D46}"/>
              </a:ext>
            </a:extLst>
          </p:cNvPr>
          <p:cNvGrpSpPr/>
          <p:nvPr/>
        </p:nvGrpSpPr>
        <p:grpSpPr>
          <a:xfrm>
            <a:off x="8373482" y="6331597"/>
            <a:ext cx="884828" cy="304043"/>
            <a:chOff x="6063259" y="2688438"/>
            <a:chExt cx="794121" cy="304043"/>
          </a:xfrm>
        </p:grpSpPr>
        <p:sp>
          <p:nvSpPr>
            <p:cNvPr id="46" name="圆角矩形 56">
              <a:extLst>
                <a:ext uri="{FF2B5EF4-FFF2-40B4-BE49-F238E27FC236}">
                  <a16:creationId xmlns:a16="http://schemas.microsoft.com/office/drawing/2014/main" id="{9896E859-DA98-461A-A4D9-6237D1BF1EAC}"/>
                </a:ext>
              </a:extLst>
            </p:cNvPr>
            <p:cNvSpPr/>
            <p:nvPr/>
          </p:nvSpPr>
          <p:spPr>
            <a:xfrm>
              <a:off x="6063259" y="2688438"/>
              <a:ext cx="729465" cy="304043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7" name="矩形 3">
              <a:extLst>
                <a:ext uri="{FF2B5EF4-FFF2-40B4-BE49-F238E27FC236}">
                  <a16:creationId xmlns:a16="http://schemas.microsoft.com/office/drawing/2014/main" id="{C02147DA-703F-4E62-93B1-4222A5B0A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7915" y="2697036"/>
              <a:ext cx="729465" cy="284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最终版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37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0" decel="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31097"/>
            <a:ext cx="2386584" cy="569433"/>
            <a:chOff x="0" y="194743"/>
            <a:chExt cx="3126179" cy="569433"/>
          </a:xfrm>
        </p:grpSpPr>
        <p:sp>
          <p:nvSpPr>
            <p:cNvPr id="3" name="圆角矩形 2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070C0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5" name="椭圆 4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4" name="TextBox 25"/>
          <p:cNvSpPr txBox="1"/>
          <p:nvPr/>
        </p:nvSpPr>
        <p:spPr>
          <a:xfrm>
            <a:off x="438136" y="21575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关键目标成果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8" name="TextBox 15"/>
          <p:cNvSpPr txBox="1"/>
          <p:nvPr/>
        </p:nvSpPr>
        <p:spPr>
          <a:xfrm>
            <a:off x="438137" y="1128785"/>
            <a:ext cx="10979164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真值系统：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软件支持多种感知设备接入（可见光相机、激光雷达、毫米波雷达），多设备同屏显示、保存和回放。该软件的出现可以提高采集人员外出采集效率，并且可以满足真值系统的基本功能。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85356C05-090A-4718-AFF8-57B1F6D1DDE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9617" y="2983246"/>
            <a:ext cx="5025600" cy="3164400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rnd">
            <a:solidFill>
              <a:srgbClr val="FFFFFF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0D91B1B-E80F-4C5D-A5E4-552D32183AF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611" y="2983246"/>
            <a:ext cx="5025600" cy="3164400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rnd">
            <a:solidFill>
              <a:srgbClr val="FFFFFF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1427D3B8-B299-48E7-8643-D2AEBB120ADF}"/>
              </a:ext>
            </a:extLst>
          </p:cNvPr>
          <p:cNvGrpSpPr/>
          <p:nvPr/>
        </p:nvGrpSpPr>
        <p:grpSpPr>
          <a:xfrm>
            <a:off x="2701089" y="6331597"/>
            <a:ext cx="982645" cy="304043"/>
            <a:chOff x="6110283" y="2688438"/>
            <a:chExt cx="881912" cy="304043"/>
          </a:xfrm>
        </p:grpSpPr>
        <p:sp>
          <p:nvSpPr>
            <p:cNvPr id="42" name="圆角矩形 56">
              <a:extLst>
                <a:ext uri="{FF2B5EF4-FFF2-40B4-BE49-F238E27FC236}">
                  <a16:creationId xmlns:a16="http://schemas.microsoft.com/office/drawing/2014/main" id="{4FCC5E0A-F13E-4431-9253-FCF55C7D2A45}"/>
                </a:ext>
              </a:extLst>
            </p:cNvPr>
            <p:cNvSpPr/>
            <p:nvPr/>
          </p:nvSpPr>
          <p:spPr>
            <a:xfrm>
              <a:off x="6110283" y="2688438"/>
              <a:ext cx="881912" cy="304043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矩形 3">
              <a:extLst>
                <a:ext uri="{FF2B5EF4-FFF2-40B4-BE49-F238E27FC236}">
                  <a16:creationId xmlns:a16="http://schemas.microsoft.com/office/drawing/2014/main" id="{69594FF9-BA54-4F42-9D89-DC92B21D9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6356" y="2697036"/>
              <a:ext cx="768816" cy="284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版本需求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CD05756B-105C-4291-9229-4C1D4DF74CBF}"/>
              </a:ext>
            </a:extLst>
          </p:cNvPr>
          <p:cNvGrpSpPr/>
          <p:nvPr/>
        </p:nvGrpSpPr>
        <p:grpSpPr>
          <a:xfrm>
            <a:off x="8282826" y="6331597"/>
            <a:ext cx="1019183" cy="508729"/>
            <a:chOff x="6074239" y="2688438"/>
            <a:chExt cx="783141" cy="508729"/>
          </a:xfrm>
        </p:grpSpPr>
        <p:sp>
          <p:nvSpPr>
            <p:cNvPr id="45" name="圆角矩形 56">
              <a:extLst>
                <a:ext uri="{FF2B5EF4-FFF2-40B4-BE49-F238E27FC236}">
                  <a16:creationId xmlns:a16="http://schemas.microsoft.com/office/drawing/2014/main" id="{AD80003E-00FF-4752-ABA6-47632D3D8A0C}"/>
                </a:ext>
              </a:extLst>
            </p:cNvPr>
            <p:cNvSpPr/>
            <p:nvPr/>
          </p:nvSpPr>
          <p:spPr>
            <a:xfrm>
              <a:off x="6074239" y="2688438"/>
              <a:ext cx="729465" cy="304043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6" name="矩形 3">
              <a:extLst>
                <a:ext uri="{FF2B5EF4-FFF2-40B4-BE49-F238E27FC236}">
                  <a16:creationId xmlns:a16="http://schemas.microsoft.com/office/drawing/2014/main" id="{B7954F9F-35A5-499C-82D1-87092067B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7915" y="2697036"/>
              <a:ext cx="729465" cy="500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软件界面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34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37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31097"/>
            <a:ext cx="2386584" cy="569433"/>
            <a:chOff x="0" y="194743"/>
            <a:chExt cx="3126179" cy="569433"/>
          </a:xfrm>
        </p:grpSpPr>
        <p:sp>
          <p:nvSpPr>
            <p:cNvPr id="3" name="圆角矩形 2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070C0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5" name="椭圆 4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4" name="TextBox 25"/>
          <p:cNvSpPr txBox="1"/>
          <p:nvPr/>
        </p:nvSpPr>
        <p:spPr>
          <a:xfrm>
            <a:off x="438136" y="21575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关键目标成果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85356C05-090A-4718-AFF8-57B1F6D1DD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407" y="2846774"/>
            <a:ext cx="5563689" cy="3185971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rnd">
            <a:solidFill>
              <a:srgbClr val="FFFFFF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140D3DCE-C06A-4512-9C5E-53792C1F7E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5825" y="1038156"/>
            <a:ext cx="3248038" cy="5176765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rnd">
            <a:solidFill>
              <a:srgbClr val="FFFFFF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0" name="TextBox 15">
            <a:extLst>
              <a:ext uri="{FF2B5EF4-FFF2-40B4-BE49-F238E27FC236}">
                <a16:creationId xmlns:a16="http://schemas.microsoft.com/office/drawing/2014/main" id="{478E93A5-9280-4548-861D-8B59E00A2D13}"/>
              </a:ext>
            </a:extLst>
          </p:cNvPr>
          <p:cNvSpPr txBox="1"/>
          <p:nvPr/>
        </p:nvSpPr>
        <p:spPr>
          <a:xfrm>
            <a:off x="438137" y="1128785"/>
            <a:ext cx="7677163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生产上位机：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MCU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动态库制作，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线体算法动态库测试，基恩士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IV3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相机接入，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MCU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程序烧录（正在进行），可以对生产上位机进行功能增加和调整。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7E7EB5B-72A7-4807-A71E-22197B165D63}"/>
              </a:ext>
            </a:extLst>
          </p:cNvPr>
          <p:cNvGrpSpPr/>
          <p:nvPr/>
        </p:nvGrpSpPr>
        <p:grpSpPr>
          <a:xfrm>
            <a:off x="9432542" y="6331597"/>
            <a:ext cx="1394604" cy="304043"/>
            <a:chOff x="6110283" y="2688438"/>
            <a:chExt cx="1251641" cy="304043"/>
          </a:xfrm>
        </p:grpSpPr>
        <p:sp>
          <p:nvSpPr>
            <p:cNvPr id="43" name="圆角矩形 56">
              <a:extLst>
                <a:ext uri="{FF2B5EF4-FFF2-40B4-BE49-F238E27FC236}">
                  <a16:creationId xmlns:a16="http://schemas.microsoft.com/office/drawing/2014/main" id="{29F6CE51-4487-41F4-AD82-8C4996ADDDCE}"/>
                </a:ext>
              </a:extLst>
            </p:cNvPr>
            <p:cNvSpPr/>
            <p:nvPr/>
          </p:nvSpPr>
          <p:spPr>
            <a:xfrm>
              <a:off x="6110283" y="2688438"/>
              <a:ext cx="1251641" cy="304043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4" name="矩形 3">
              <a:extLst>
                <a:ext uri="{FF2B5EF4-FFF2-40B4-BE49-F238E27FC236}">
                  <a16:creationId xmlns:a16="http://schemas.microsoft.com/office/drawing/2014/main" id="{E2739987-326B-429F-9246-397D67E88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6356" y="2697036"/>
              <a:ext cx="1135678" cy="284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MCU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烧录流程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383BB32-F3AB-41CE-9816-DDBE1E0FA1B6}"/>
              </a:ext>
            </a:extLst>
          </p:cNvPr>
          <p:cNvGrpSpPr/>
          <p:nvPr/>
        </p:nvGrpSpPr>
        <p:grpSpPr>
          <a:xfrm>
            <a:off x="3549929" y="6340195"/>
            <a:ext cx="982645" cy="304043"/>
            <a:chOff x="6110283" y="2688438"/>
            <a:chExt cx="881912" cy="304043"/>
          </a:xfrm>
        </p:grpSpPr>
        <p:sp>
          <p:nvSpPr>
            <p:cNvPr id="46" name="圆角矩形 56">
              <a:extLst>
                <a:ext uri="{FF2B5EF4-FFF2-40B4-BE49-F238E27FC236}">
                  <a16:creationId xmlns:a16="http://schemas.microsoft.com/office/drawing/2014/main" id="{65304712-062B-44B3-8FCC-019F0BC4EDDE}"/>
                </a:ext>
              </a:extLst>
            </p:cNvPr>
            <p:cNvSpPr/>
            <p:nvPr/>
          </p:nvSpPr>
          <p:spPr>
            <a:xfrm>
              <a:off x="6110283" y="2688438"/>
              <a:ext cx="881912" cy="304043"/>
            </a:xfrm>
            <a:prstGeom prst="roundRect">
              <a:avLst>
                <a:gd name="adj" fmla="val 807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7" name="矩形 3">
              <a:extLst>
                <a:ext uri="{FF2B5EF4-FFF2-40B4-BE49-F238E27FC236}">
                  <a16:creationId xmlns:a16="http://schemas.microsoft.com/office/drawing/2014/main" id="{2B9F20CC-B23A-4396-8F23-0E3613E28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6356" y="2697036"/>
              <a:ext cx="768816" cy="284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算法测试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44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37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PPTe吧 | PPT爱好者之家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tywy2qh">
      <a:majorFont>
        <a:latin typeface="+mn-lt"/>
        <a:ea typeface="+mn-ea"/>
        <a:cs typeface=""/>
      </a:majorFont>
      <a:minorFont>
        <a:latin typeface="+mn-lt"/>
        <a:ea typeface="+mn-e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838</Words>
  <Application>Microsoft Office PowerPoint</Application>
  <PresentationFormat>宽屏</PresentationFormat>
  <Paragraphs>110</Paragraphs>
  <Slides>14</Slides>
  <Notes>14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PPTe吧 | PPT爱好者之家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运刚 姚</cp:lastModifiedBy>
  <cp:revision>71</cp:revision>
  <dcterms:created xsi:type="dcterms:W3CDTF">2016-02-25T11:26:00Z</dcterms:created>
  <dcterms:modified xsi:type="dcterms:W3CDTF">2023-10-29T07:01:27Z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287C2ADC4DD74E99BDD99272DA1DE976</vt:lpwstr>
  </property>
  <property fmtid="{D5CDD505-2E9C-101B-9397-08002B2CF9AE}" pid="3" name="KSOProductBuildVer">
    <vt:lpwstr>2052-11.1.0.11372</vt:lpwstr>
  </property>
</Properties>
</file>